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6.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11.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12.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13.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60" r:id="rId1"/>
    <p:sldMasterId id="2147483706" r:id="rId2"/>
  </p:sldMasterIdLst>
  <p:notesMasterIdLst>
    <p:notesMasterId r:id="rId27"/>
  </p:notesMasterIdLst>
  <p:sldIdLst>
    <p:sldId id="271" r:id="rId3"/>
    <p:sldId id="292" r:id="rId4"/>
    <p:sldId id="343" r:id="rId5"/>
    <p:sldId id="368" r:id="rId6"/>
    <p:sldId id="302" r:id="rId7"/>
    <p:sldId id="369" r:id="rId8"/>
    <p:sldId id="348" r:id="rId9"/>
    <p:sldId id="347" r:id="rId10"/>
    <p:sldId id="340" r:id="rId11"/>
    <p:sldId id="372" r:id="rId12"/>
    <p:sldId id="373" r:id="rId13"/>
    <p:sldId id="375" r:id="rId14"/>
    <p:sldId id="376" r:id="rId15"/>
    <p:sldId id="282" r:id="rId16"/>
    <p:sldId id="344" r:id="rId17"/>
    <p:sldId id="374" r:id="rId18"/>
    <p:sldId id="327" r:id="rId19"/>
    <p:sldId id="333" r:id="rId20"/>
    <p:sldId id="318" r:id="rId21"/>
    <p:sldId id="354" r:id="rId22"/>
    <p:sldId id="355" r:id="rId23"/>
    <p:sldId id="358" r:id="rId24"/>
    <p:sldId id="356" r:id="rId25"/>
    <p:sldId id="357" r:id="rId26"/>
  </p:sldIdLst>
  <p:sldSz cx="12192000" cy="6858000"/>
  <p:notesSz cx="6742113" cy="9872663"/>
  <p:embeddedFontLst>
    <p:embeddedFont>
      <p:font typeface="Calibri" panose="020F0502020204030204" pitchFamily="34" charset="0"/>
      <p:regular r:id="rId28"/>
      <p:bold r:id="rId29"/>
      <p:italic r:id="rId30"/>
      <p:boldItalic r:id="rId31"/>
    </p:embeddedFont>
    <p:embeddedFont>
      <p:font typeface="KPMG Extralight" panose="020B0604020202020204" charset="0"/>
      <p:regular r:id="rId32"/>
      <p:italic r:id="rId3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5912" userDrawn="1">
          <p15:clr>
            <a:srgbClr val="A4A3A4"/>
          </p15:clr>
        </p15:guide>
        <p15:guide id="2" orient="horz"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ulina Lopez" initials="PL" lastIdx="1" clrIdx="0">
    <p:extLst>
      <p:ext uri="{19B8F6BF-5375-455C-9EA6-DF929625EA0E}">
        <p15:presenceInfo xmlns:p15="http://schemas.microsoft.com/office/powerpoint/2012/main" userId="S-1-5-21-788155077-432707303-1808833889-92945" providerId="AD"/>
      </p:ext>
    </p:extLst>
  </p:cmAuthor>
  <p:cmAuthor id="2" name="Reyes, Elaine" initials="RE" lastIdx="8" clrIdx="1">
    <p:extLst>
      <p:ext uri="{19B8F6BF-5375-455C-9EA6-DF929625EA0E}">
        <p15:presenceInfo xmlns:p15="http://schemas.microsoft.com/office/powerpoint/2012/main" userId="S-1-5-21-228335008-1399325431-926709054-215787" providerId="AD"/>
      </p:ext>
    </p:extLst>
  </p:cmAuthor>
  <p:cmAuthor id="3" name="Byng, Chelsey" initials="BC" lastIdx="10" clrIdx="2">
    <p:extLst>
      <p:ext uri="{19B8F6BF-5375-455C-9EA6-DF929625EA0E}">
        <p15:presenceInfo xmlns:p15="http://schemas.microsoft.com/office/powerpoint/2012/main" userId="S-1-5-21-228335008-1399325431-926709054-378717" providerId="AD"/>
      </p:ext>
    </p:extLst>
  </p:cmAuthor>
  <p:cmAuthor id="4" name="Carlos Torres" initials="CT" lastIdx="1" clrIdx="3">
    <p:extLst>
      <p:ext uri="{19B8F6BF-5375-455C-9EA6-DF929625EA0E}">
        <p15:presenceInfo xmlns:p15="http://schemas.microsoft.com/office/powerpoint/2012/main" userId="S-1-5-21-788155077-432707303-1808833889-5602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8D2E"/>
    <a:srgbClr val="470A68"/>
    <a:srgbClr val="4B2884"/>
    <a:srgbClr val="EAAA00"/>
    <a:srgbClr val="00AFA8"/>
    <a:srgbClr val="BC204B"/>
    <a:srgbClr val="C5C5C5"/>
    <a:srgbClr val="43B02A"/>
    <a:srgbClr val="009A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883" autoAdjust="0"/>
    <p:restoredTop sz="88032" autoAdjust="0"/>
  </p:normalViewPr>
  <p:slideViewPr>
    <p:cSldViewPr snapToGrid="0" showGuides="1">
      <p:cViewPr varScale="1">
        <p:scale>
          <a:sx n="56" d="100"/>
          <a:sy n="56" d="100"/>
        </p:scale>
        <p:origin x="1109" y="38"/>
      </p:cViewPr>
      <p:guideLst>
        <p:guide pos="5912"/>
        <p:guide orient="horz"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6.fntdata"/><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5.fntdata"/><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font" Target="fonts/font1.fntdata"/><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4.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1.xml"/><Relationship Id="rId1" Type="http://schemas.microsoft.com/office/2011/relationships/chartStyle" Target="style1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Sheet1!$A$2</c:f>
              <c:strCache>
                <c:ptCount val="1"/>
                <c:pt idx="0">
                  <c:v>Very confident</c:v>
                </c:pt>
              </c:strCache>
            </c:strRef>
          </c:tx>
          <c:spPr>
            <a:solidFill>
              <a:schemeClr val="accent1"/>
            </a:solidFill>
            <a:ln>
              <a:noFill/>
            </a:ln>
            <a:effectLst/>
          </c:spPr>
          <c:invertIfNegative val="0"/>
          <c:cat>
            <c:numRef>
              <c:f>Sheet1!$B$1:$G$1</c:f>
              <c:numCache>
                <c:formatCode>General</c:formatCode>
                <c:ptCount val="6"/>
                <c:pt idx="0">
                  <c:v>2013</c:v>
                </c:pt>
                <c:pt idx="1">
                  <c:v>2014</c:v>
                </c:pt>
                <c:pt idx="2">
                  <c:v>2015</c:v>
                </c:pt>
                <c:pt idx="3">
                  <c:v>2016</c:v>
                </c:pt>
                <c:pt idx="4">
                  <c:v>2017</c:v>
                </c:pt>
                <c:pt idx="5">
                  <c:v>2018</c:v>
                </c:pt>
              </c:numCache>
            </c:numRef>
          </c:cat>
          <c:val>
            <c:numRef>
              <c:f>Sheet1!$B$2:$G$2</c:f>
              <c:numCache>
                <c:formatCode>0%</c:formatCode>
                <c:ptCount val="6"/>
                <c:pt idx="0">
                  <c:v>0.1</c:v>
                </c:pt>
                <c:pt idx="1">
                  <c:v>0.12307606207699379</c:v>
                </c:pt>
                <c:pt idx="2">
                  <c:v>0.16349453398459135</c:v>
                </c:pt>
                <c:pt idx="3">
                  <c:v>0.16223827030927113</c:v>
                </c:pt>
                <c:pt idx="4">
                  <c:v>0.18086041582946319</c:v>
                </c:pt>
                <c:pt idx="5">
                  <c:v>0.16569954867827208</c:v>
                </c:pt>
              </c:numCache>
            </c:numRef>
          </c:val>
          <c:extLst>
            <c:ext xmlns:c16="http://schemas.microsoft.com/office/drawing/2014/chart" uri="{C3380CC4-5D6E-409C-BE32-E72D297353CC}">
              <c16:uniqueId val="{00000000-9E2C-44C9-9977-A8FC8C3EBB01}"/>
            </c:ext>
          </c:extLst>
        </c:ser>
        <c:ser>
          <c:idx val="1"/>
          <c:order val="1"/>
          <c:tx>
            <c:strRef>
              <c:f>Sheet1!$A$3</c:f>
              <c:strCache>
                <c:ptCount val="1"/>
                <c:pt idx="0">
                  <c:v>Confident</c:v>
                </c:pt>
              </c:strCache>
            </c:strRef>
          </c:tx>
          <c:spPr>
            <a:solidFill>
              <a:schemeClr val="accent2"/>
            </a:solidFill>
            <a:ln>
              <a:noFill/>
            </a:ln>
            <a:effectLst/>
          </c:spPr>
          <c:invertIfNegative val="0"/>
          <c:cat>
            <c:numRef>
              <c:f>Sheet1!$B$1:$G$1</c:f>
              <c:numCache>
                <c:formatCode>General</c:formatCode>
                <c:ptCount val="6"/>
                <c:pt idx="0">
                  <c:v>2013</c:v>
                </c:pt>
                <c:pt idx="1">
                  <c:v>2014</c:v>
                </c:pt>
                <c:pt idx="2">
                  <c:v>2015</c:v>
                </c:pt>
                <c:pt idx="3">
                  <c:v>2016</c:v>
                </c:pt>
                <c:pt idx="4">
                  <c:v>2017</c:v>
                </c:pt>
                <c:pt idx="5">
                  <c:v>2018</c:v>
                </c:pt>
              </c:numCache>
            </c:numRef>
          </c:cat>
          <c:val>
            <c:numRef>
              <c:f>Sheet1!$B$3:$G$3</c:f>
              <c:numCache>
                <c:formatCode>0%</c:formatCode>
                <c:ptCount val="6"/>
                <c:pt idx="0">
                  <c:v>0.44</c:v>
                </c:pt>
                <c:pt idx="1">
                  <c:v>0.58187158036706299</c:v>
                </c:pt>
                <c:pt idx="2">
                  <c:v>0.58872365541857907</c:v>
                </c:pt>
                <c:pt idx="3">
                  <c:v>0.55034215106470008</c:v>
                </c:pt>
                <c:pt idx="4">
                  <c:v>0.54111320250091099</c:v>
                </c:pt>
                <c:pt idx="5">
                  <c:v>0.5757575757575758</c:v>
                </c:pt>
              </c:numCache>
            </c:numRef>
          </c:val>
          <c:extLst>
            <c:ext xmlns:c16="http://schemas.microsoft.com/office/drawing/2014/chart" uri="{C3380CC4-5D6E-409C-BE32-E72D297353CC}">
              <c16:uniqueId val="{00000001-9E2C-44C9-9977-A8FC8C3EBB01}"/>
            </c:ext>
          </c:extLst>
        </c:ser>
        <c:ser>
          <c:idx val="2"/>
          <c:order val="2"/>
          <c:tx>
            <c:strRef>
              <c:f>Sheet1!$A$4</c:f>
              <c:strCache>
                <c:ptCount val="1"/>
                <c:pt idx="0">
                  <c:v>Neutral</c:v>
                </c:pt>
              </c:strCache>
            </c:strRef>
          </c:tx>
          <c:spPr>
            <a:solidFill>
              <a:schemeClr val="accent3"/>
            </a:solidFill>
            <a:ln>
              <a:noFill/>
            </a:ln>
            <a:effectLst/>
          </c:spPr>
          <c:invertIfNegative val="0"/>
          <c:cat>
            <c:numRef>
              <c:f>Sheet1!$B$1:$G$1</c:f>
              <c:numCache>
                <c:formatCode>General</c:formatCode>
                <c:ptCount val="6"/>
                <c:pt idx="0">
                  <c:v>2013</c:v>
                </c:pt>
                <c:pt idx="1">
                  <c:v>2014</c:v>
                </c:pt>
                <c:pt idx="2">
                  <c:v>2015</c:v>
                </c:pt>
                <c:pt idx="3">
                  <c:v>2016</c:v>
                </c:pt>
                <c:pt idx="4">
                  <c:v>2017</c:v>
                </c:pt>
                <c:pt idx="5">
                  <c:v>2018</c:v>
                </c:pt>
              </c:numCache>
            </c:numRef>
          </c:cat>
          <c:val>
            <c:numRef>
              <c:f>Sheet1!$B$4:$G$4</c:f>
              <c:numCache>
                <c:formatCode>0%</c:formatCode>
                <c:ptCount val="6"/>
                <c:pt idx="0">
                  <c:v>0.34</c:v>
                </c:pt>
                <c:pt idx="1">
                  <c:v>0.24843801833890819</c:v>
                </c:pt>
                <c:pt idx="2">
                  <c:v>0.17141753560150005</c:v>
                </c:pt>
                <c:pt idx="3">
                  <c:v>0.21064283441066808</c:v>
                </c:pt>
                <c:pt idx="4">
                  <c:v>0.25446114124352348</c:v>
                </c:pt>
                <c:pt idx="5">
                  <c:v>0.19729206963249515</c:v>
                </c:pt>
              </c:numCache>
            </c:numRef>
          </c:val>
          <c:extLst>
            <c:ext xmlns:c16="http://schemas.microsoft.com/office/drawing/2014/chart" uri="{C3380CC4-5D6E-409C-BE32-E72D297353CC}">
              <c16:uniqueId val="{00000002-9E2C-44C9-9977-A8FC8C3EBB01}"/>
            </c:ext>
          </c:extLst>
        </c:ser>
        <c:ser>
          <c:idx val="3"/>
          <c:order val="3"/>
          <c:tx>
            <c:strRef>
              <c:f>Sheet1!$A$5</c:f>
              <c:strCache>
                <c:ptCount val="1"/>
                <c:pt idx="0">
                  <c:v>Negative</c:v>
                </c:pt>
              </c:strCache>
            </c:strRef>
          </c:tx>
          <c:spPr>
            <a:solidFill>
              <a:schemeClr val="accent4"/>
            </a:solidFill>
            <a:ln>
              <a:noFill/>
            </a:ln>
            <a:effectLst/>
          </c:spPr>
          <c:invertIfNegative val="0"/>
          <c:cat>
            <c:numRef>
              <c:f>Sheet1!$B$1:$G$1</c:f>
              <c:numCache>
                <c:formatCode>General</c:formatCode>
                <c:ptCount val="6"/>
                <c:pt idx="0">
                  <c:v>2013</c:v>
                </c:pt>
                <c:pt idx="1">
                  <c:v>2014</c:v>
                </c:pt>
                <c:pt idx="2">
                  <c:v>2015</c:v>
                </c:pt>
                <c:pt idx="3">
                  <c:v>2016</c:v>
                </c:pt>
                <c:pt idx="4">
                  <c:v>2017</c:v>
                </c:pt>
                <c:pt idx="5">
                  <c:v>2018</c:v>
                </c:pt>
              </c:numCache>
            </c:numRef>
          </c:cat>
          <c:val>
            <c:numRef>
              <c:f>Sheet1!$B$5:$G$5</c:f>
              <c:numCache>
                <c:formatCode>0%</c:formatCode>
                <c:ptCount val="6"/>
                <c:pt idx="0">
                  <c:v>0.11</c:v>
                </c:pt>
                <c:pt idx="1">
                  <c:v>4.0390856538632905E-2</c:v>
                </c:pt>
                <c:pt idx="2">
                  <c:v>7.3349067065942755E-2</c:v>
                </c:pt>
                <c:pt idx="3">
                  <c:v>6.3957443036588763E-2</c:v>
                </c:pt>
                <c:pt idx="4">
                  <c:v>1.9383985154971077E-2</c:v>
                </c:pt>
                <c:pt idx="5">
                  <c:v>5.738233397807866E-2</c:v>
                </c:pt>
              </c:numCache>
            </c:numRef>
          </c:val>
          <c:extLst>
            <c:ext xmlns:c16="http://schemas.microsoft.com/office/drawing/2014/chart" uri="{C3380CC4-5D6E-409C-BE32-E72D297353CC}">
              <c16:uniqueId val="{00000003-9E2C-44C9-9977-A8FC8C3EBB01}"/>
            </c:ext>
          </c:extLst>
        </c:ser>
        <c:ser>
          <c:idx val="4"/>
          <c:order val="4"/>
          <c:tx>
            <c:strRef>
              <c:f>Sheet1!$A$6</c:f>
              <c:strCache>
                <c:ptCount val="1"/>
                <c:pt idx="0">
                  <c:v>Very Negative</c:v>
                </c:pt>
              </c:strCache>
            </c:strRef>
          </c:tx>
          <c:spPr>
            <a:solidFill>
              <a:schemeClr val="accent5"/>
            </a:solidFill>
            <a:ln>
              <a:noFill/>
            </a:ln>
            <a:effectLst/>
          </c:spPr>
          <c:invertIfNegative val="0"/>
          <c:cat>
            <c:numRef>
              <c:f>Sheet1!$B$1:$G$1</c:f>
              <c:numCache>
                <c:formatCode>General</c:formatCode>
                <c:ptCount val="6"/>
                <c:pt idx="0">
                  <c:v>2013</c:v>
                </c:pt>
                <c:pt idx="1">
                  <c:v>2014</c:v>
                </c:pt>
                <c:pt idx="2">
                  <c:v>2015</c:v>
                </c:pt>
                <c:pt idx="3">
                  <c:v>2016</c:v>
                </c:pt>
                <c:pt idx="4">
                  <c:v>2017</c:v>
                </c:pt>
                <c:pt idx="5">
                  <c:v>2018</c:v>
                </c:pt>
              </c:numCache>
            </c:numRef>
          </c:cat>
          <c:val>
            <c:numRef>
              <c:f>Sheet1!$B$6:$G$6</c:f>
              <c:numCache>
                <c:formatCode>0%</c:formatCode>
                <c:ptCount val="6"/>
                <c:pt idx="0">
                  <c:v>0.01</c:v>
                </c:pt>
                <c:pt idx="1">
                  <c:v>0.01</c:v>
                </c:pt>
                <c:pt idx="2">
                  <c:v>3.0152079293867167E-3</c:v>
                </c:pt>
                <c:pt idx="3">
                  <c:v>1.0253958262161614E-2</c:v>
                </c:pt>
                <c:pt idx="4">
                  <c:v>4.1812552711311722E-3</c:v>
                </c:pt>
                <c:pt idx="5">
                  <c:v>3.8684719535783361E-3</c:v>
                </c:pt>
              </c:numCache>
            </c:numRef>
          </c:val>
          <c:extLst>
            <c:ext xmlns:c16="http://schemas.microsoft.com/office/drawing/2014/chart" uri="{C3380CC4-5D6E-409C-BE32-E72D297353CC}">
              <c16:uniqueId val="{00000004-9E2C-44C9-9977-A8FC8C3EBB01}"/>
            </c:ext>
          </c:extLst>
        </c:ser>
        <c:dLbls>
          <c:showLegendKey val="0"/>
          <c:showVal val="0"/>
          <c:showCatName val="0"/>
          <c:showSerName val="0"/>
          <c:showPercent val="0"/>
          <c:showBubbleSize val="0"/>
        </c:dLbls>
        <c:gapWidth val="150"/>
        <c:axId val="408477624"/>
        <c:axId val="408483112"/>
      </c:barChart>
      <c:catAx>
        <c:axId val="4084776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408483112"/>
        <c:crosses val="autoZero"/>
        <c:auto val="1"/>
        <c:lblAlgn val="ctr"/>
        <c:lblOffset val="100"/>
        <c:noMultiLvlLbl val="0"/>
      </c:catAx>
      <c:valAx>
        <c:axId val="40848311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4084776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800"/>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Sheet1!$A$100</c:f>
              <c:strCache>
                <c:ptCount val="1"/>
                <c:pt idx="0">
                  <c:v>Move/export into new markets</c:v>
                </c:pt>
              </c:strCache>
            </c:strRef>
          </c:tx>
          <c:spPr>
            <a:solidFill>
              <a:schemeClr val="accent1"/>
            </a:solidFill>
            <a:ln>
              <a:noFill/>
            </a:ln>
            <a:effectLst/>
          </c:spPr>
          <c:invertIfNegative val="0"/>
          <c:cat>
            <c:numRef>
              <c:f>Sheet1!$B$99:$E$99</c:f>
              <c:numCache>
                <c:formatCode>General</c:formatCode>
                <c:ptCount val="4"/>
                <c:pt idx="0">
                  <c:v>2015</c:v>
                </c:pt>
                <c:pt idx="1">
                  <c:v>2016</c:v>
                </c:pt>
                <c:pt idx="2">
                  <c:v>2017</c:v>
                </c:pt>
                <c:pt idx="3">
                  <c:v>2018</c:v>
                </c:pt>
              </c:numCache>
            </c:numRef>
          </c:cat>
          <c:val>
            <c:numRef>
              <c:f>Sheet1!$B$100:$E$100</c:f>
              <c:numCache>
                <c:formatCode>0%</c:formatCode>
                <c:ptCount val="4"/>
                <c:pt idx="0">
                  <c:v>0.22854738463010951</c:v>
                </c:pt>
                <c:pt idx="1">
                  <c:v>0.22097220225645445</c:v>
                </c:pt>
                <c:pt idx="2">
                  <c:v>0.2641701541258899</c:v>
                </c:pt>
                <c:pt idx="3">
                  <c:v>0.18899470899470899</c:v>
                </c:pt>
              </c:numCache>
            </c:numRef>
          </c:val>
          <c:extLst>
            <c:ext xmlns:c16="http://schemas.microsoft.com/office/drawing/2014/chart" uri="{C3380CC4-5D6E-409C-BE32-E72D297353CC}">
              <c16:uniqueId val="{00000000-CFFF-4C3F-8551-04CCFF48BEAA}"/>
            </c:ext>
          </c:extLst>
        </c:ser>
        <c:ser>
          <c:idx val="1"/>
          <c:order val="1"/>
          <c:tx>
            <c:strRef>
              <c:f>Sheet1!$A$101</c:f>
              <c:strCache>
                <c:ptCount val="1"/>
                <c:pt idx="0">
                  <c:v>Diversify into new products/services</c:v>
                </c:pt>
              </c:strCache>
            </c:strRef>
          </c:tx>
          <c:spPr>
            <a:solidFill>
              <a:schemeClr val="accent2"/>
            </a:solidFill>
            <a:ln>
              <a:noFill/>
            </a:ln>
            <a:effectLst/>
          </c:spPr>
          <c:invertIfNegative val="0"/>
          <c:cat>
            <c:numRef>
              <c:f>Sheet1!$B$99:$E$99</c:f>
              <c:numCache>
                <c:formatCode>General</c:formatCode>
                <c:ptCount val="4"/>
                <c:pt idx="0">
                  <c:v>2015</c:v>
                </c:pt>
                <c:pt idx="1">
                  <c:v>2016</c:v>
                </c:pt>
                <c:pt idx="2">
                  <c:v>2017</c:v>
                </c:pt>
                <c:pt idx="3">
                  <c:v>2018</c:v>
                </c:pt>
              </c:numCache>
            </c:numRef>
          </c:cat>
          <c:val>
            <c:numRef>
              <c:f>Sheet1!$B$101:$E$101</c:f>
              <c:numCache>
                <c:formatCode>0%</c:formatCode>
                <c:ptCount val="4"/>
                <c:pt idx="0">
                  <c:v>0.22854738463010951</c:v>
                </c:pt>
                <c:pt idx="1">
                  <c:v>0.17223864515460466</c:v>
                </c:pt>
                <c:pt idx="2">
                  <c:v>0.27722338253040602</c:v>
                </c:pt>
                <c:pt idx="3">
                  <c:v>0.23873015873015871</c:v>
                </c:pt>
              </c:numCache>
            </c:numRef>
          </c:val>
          <c:extLst>
            <c:ext xmlns:c16="http://schemas.microsoft.com/office/drawing/2014/chart" uri="{C3380CC4-5D6E-409C-BE32-E72D297353CC}">
              <c16:uniqueId val="{00000001-CFFF-4C3F-8551-04CCFF48BEAA}"/>
            </c:ext>
          </c:extLst>
        </c:ser>
        <c:ser>
          <c:idx val="2"/>
          <c:order val="2"/>
          <c:tx>
            <c:strRef>
              <c:f>Sheet1!$A$102</c:f>
              <c:strCache>
                <c:ptCount val="1"/>
                <c:pt idx="0">
                  <c:v>Educate and train the workforce</c:v>
                </c:pt>
              </c:strCache>
            </c:strRef>
          </c:tx>
          <c:spPr>
            <a:solidFill>
              <a:schemeClr val="accent3"/>
            </a:solidFill>
            <a:ln>
              <a:noFill/>
            </a:ln>
            <a:effectLst/>
          </c:spPr>
          <c:invertIfNegative val="0"/>
          <c:cat>
            <c:numRef>
              <c:f>Sheet1!$B$99:$E$99</c:f>
              <c:numCache>
                <c:formatCode>General</c:formatCode>
                <c:ptCount val="4"/>
                <c:pt idx="0">
                  <c:v>2015</c:v>
                </c:pt>
                <c:pt idx="1">
                  <c:v>2016</c:v>
                </c:pt>
                <c:pt idx="2">
                  <c:v>2017</c:v>
                </c:pt>
                <c:pt idx="3">
                  <c:v>2018</c:v>
                </c:pt>
              </c:numCache>
            </c:numRef>
          </c:cat>
          <c:val>
            <c:numRef>
              <c:f>Sheet1!$B$102:$E$102</c:f>
              <c:numCache>
                <c:formatCode>0%</c:formatCode>
                <c:ptCount val="4"/>
                <c:pt idx="0">
                  <c:v>0.10764093960707019</c:v>
                </c:pt>
                <c:pt idx="1">
                  <c:v>0.13442935672132986</c:v>
                </c:pt>
                <c:pt idx="2">
                  <c:v>0.22822924395739727</c:v>
                </c:pt>
                <c:pt idx="3">
                  <c:v>0.11936507936507935</c:v>
                </c:pt>
              </c:numCache>
            </c:numRef>
          </c:val>
          <c:extLst>
            <c:ext xmlns:c16="http://schemas.microsoft.com/office/drawing/2014/chart" uri="{C3380CC4-5D6E-409C-BE32-E72D297353CC}">
              <c16:uniqueId val="{00000002-CFFF-4C3F-8551-04CCFF48BEAA}"/>
            </c:ext>
          </c:extLst>
        </c:ser>
        <c:dLbls>
          <c:showLegendKey val="0"/>
          <c:showVal val="0"/>
          <c:showCatName val="0"/>
          <c:showSerName val="0"/>
          <c:showPercent val="0"/>
          <c:showBubbleSize val="0"/>
        </c:dLbls>
        <c:gapWidth val="219"/>
        <c:overlap val="-27"/>
        <c:axId val="498937280"/>
        <c:axId val="498938064"/>
      </c:barChart>
      <c:catAx>
        <c:axId val="4989372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498938064"/>
        <c:crosses val="autoZero"/>
        <c:auto val="1"/>
        <c:lblAlgn val="ctr"/>
        <c:lblOffset val="100"/>
        <c:noMultiLvlLbl val="0"/>
      </c:catAx>
      <c:valAx>
        <c:axId val="49893806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49893728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2000"/>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Sheet1!$A$48</c:f>
              <c:strCache>
                <c:ptCount val="1"/>
                <c:pt idx="0">
                  <c:v>Bank financing (debt)</c:v>
                </c:pt>
              </c:strCache>
            </c:strRef>
          </c:tx>
          <c:spPr>
            <a:solidFill>
              <a:schemeClr val="accent1"/>
            </a:solidFill>
            <a:ln>
              <a:noFill/>
            </a:ln>
            <a:effectLst/>
          </c:spPr>
          <c:invertIfNegative val="0"/>
          <c:cat>
            <c:numRef>
              <c:f>Sheet1!$B$47:$G$47</c:f>
              <c:numCache>
                <c:formatCode>General</c:formatCode>
                <c:ptCount val="6"/>
                <c:pt idx="0">
                  <c:v>2013</c:v>
                </c:pt>
                <c:pt idx="1">
                  <c:v>2014</c:v>
                </c:pt>
                <c:pt idx="2">
                  <c:v>2015</c:v>
                </c:pt>
                <c:pt idx="3">
                  <c:v>2016</c:v>
                </c:pt>
                <c:pt idx="4">
                  <c:v>2017</c:v>
                </c:pt>
                <c:pt idx="5">
                  <c:v>2018</c:v>
                </c:pt>
              </c:numCache>
            </c:numRef>
          </c:cat>
          <c:val>
            <c:numRef>
              <c:f>Sheet1!$B$48:$G$48</c:f>
              <c:numCache>
                <c:formatCode>0%</c:formatCode>
                <c:ptCount val="6"/>
                <c:pt idx="0">
                  <c:v>0.46</c:v>
                </c:pt>
                <c:pt idx="1">
                  <c:v>0.47307750291483652</c:v>
                </c:pt>
                <c:pt idx="2">
                  <c:v>0.44614500735582796</c:v>
                </c:pt>
                <c:pt idx="3">
                  <c:v>0.47537671950728921</c:v>
                </c:pt>
                <c:pt idx="4">
                  <c:v>0.42906946581990241</c:v>
                </c:pt>
                <c:pt idx="5">
                  <c:v>0.46</c:v>
                </c:pt>
              </c:numCache>
            </c:numRef>
          </c:val>
          <c:extLst>
            <c:ext xmlns:c16="http://schemas.microsoft.com/office/drawing/2014/chart" uri="{C3380CC4-5D6E-409C-BE32-E72D297353CC}">
              <c16:uniqueId val="{00000000-0BE1-4876-A04D-9696AA6A9362}"/>
            </c:ext>
          </c:extLst>
        </c:ser>
        <c:ser>
          <c:idx val="1"/>
          <c:order val="1"/>
          <c:tx>
            <c:strRef>
              <c:f>Sheet1!$A$49</c:f>
              <c:strCache>
                <c:ptCount val="1"/>
                <c:pt idx="0">
                  <c:v>Equity or loan financing from financial partners/individuals/families</c:v>
                </c:pt>
              </c:strCache>
            </c:strRef>
          </c:tx>
          <c:spPr>
            <a:solidFill>
              <a:schemeClr val="accent2"/>
            </a:solidFill>
            <a:ln>
              <a:noFill/>
            </a:ln>
            <a:effectLst/>
          </c:spPr>
          <c:invertIfNegative val="0"/>
          <c:cat>
            <c:numRef>
              <c:f>Sheet1!$B$47:$G$47</c:f>
              <c:numCache>
                <c:formatCode>General</c:formatCode>
                <c:ptCount val="6"/>
                <c:pt idx="0">
                  <c:v>2013</c:v>
                </c:pt>
                <c:pt idx="1">
                  <c:v>2014</c:v>
                </c:pt>
                <c:pt idx="2">
                  <c:v>2015</c:v>
                </c:pt>
                <c:pt idx="3">
                  <c:v>2016</c:v>
                </c:pt>
                <c:pt idx="4">
                  <c:v>2017</c:v>
                </c:pt>
                <c:pt idx="5">
                  <c:v>2018</c:v>
                </c:pt>
              </c:numCache>
            </c:numRef>
          </c:cat>
          <c:val>
            <c:numRef>
              <c:f>Sheet1!$B$49:$G$49</c:f>
              <c:numCache>
                <c:formatCode>0%</c:formatCode>
                <c:ptCount val="6"/>
                <c:pt idx="0">
                  <c:v>7.0000000000000007E-2</c:v>
                </c:pt>
                <c:pt idx="1">
                  <c:v>0.1216200535367675</c:v>
                </c:pt>
                <c:pt idx="2">
                  <c:v>9.731045092166539E-2</c:v>
                </c:pt>
                <c:pt idx="3">
                  <c:v>8.4229055719086662E-2</c:v>
                </c:pt>
                <c:pt idx="4">
                  <c:v>0.13696340339964155</c:v>
                </c:pt>
                <c:pt idx="5">
                  <c:v>0.08</c:v>
                </c:pt>
              </c:numCache>
            </c:numRef>
          </c:val>
          <c:extLst>
            <c:ext xmlns:c16="http://schemas.microsoft.com/office/drawing/2014/chart" uri="{C3380CC4-5D6E-409C-BE32-E72D297353CC}">
              <c16:uniqueId val="{00000001-0BE1-4876-A04D-9696AA6A9362}"/>
            </c:ext>
          </c:extLst>
        </c:ser>
        <c:ser>
          <c:idx val="2"/>
          <c:order val="2"/>
          <c:tx>
            <c:strRef>
              <c:f>Sheet1!$A$50</c:f>
              <c:strCache>
                <c:ptCount val="1"/>
                <c:pt idx="0">
                  <c:v>Owning equity</c:v>
                </c:pt>
              </c:strCache>
            </c:strRef>
          </c:tx>
          <c:spPr>
            <a:solidFill>
              <a:schemeClr val="accent3"/>
            </a:solidFill>
            <a:ln>
              <a:noFill/>
            </a:ln>
            <a:effectLst/>
          </c:spPr>
          <c:invertIfNegative val="0"/>
          <c:cat>
            <c:numRef>
              <c:f>Sheet1!$B$47:$G$47</c:f>
              <c:numCache>
                <c:formatCode>General</c:formatCode>
                <c:ptCount val="6"/>
                <c:pt idx="0">
                  <c:v>2013</c:v>
                </c:pt>
                <c:pt idx="1">
                  <c:v>2014</c:v>
                </c:pt>
                <c:pt idx="2">
                  <c:v>2015</c:v>
                </c:pt>
                <c:pt idx="3">
                  <c:v>2016</c:v>
                </c:pt>
                <c:pt idx="4">
                  <c:v>2017</c:v>
                </c:pt>
                <c:pt idx="5">
                  <c:v>2018</c:v>
                </c:pt>
              </c:numCache>
            </c:numRef>
          </c:cat>
          <c:val>
            <c:numRef>
              <c:f>Sheet1!$B$50:$G$50</c:f>
              <c:numCache>
                <c:formatCode>0%</c:formatCode>
                <c:ptCount val="6"/>
                <c:pt idx="0">
                  <c:v>0.3</c:v>
                </c:pt>
                <c:pt idx="1">
                  <c:v>0.28089236403460599</c:v>
                </c:pt>
                <c:pt idx="2">
                  <c:v>0.34126299563576884</c:v>
                </c:pt>
                <c:pt idx="3">
                  <c:v>0.29917866934594844</c:v>
                </c:pt>
                <c:pt idx="4">
                  <c:v>0.2964014130301903</c:v>
                </c:pt>
                <c:pt idx="5">
                  <c:v>0.24</c:v>
                </c:pt>
              </c:numCache>
            </c:numRef>
          </c:val>
          <c:extLst>
            <c:ext xmlns:c16="http://schemas.microsoft.com/office/drawing/2014/chart" uri="{C3380CC4-5D6E-409C-BE32-E72D297353CC}">
              <c16:uniqueId val="{00000002-0BE1-4876-A04D-9696AA6A9362}"/>
            </c:ext>
          </c:extLst>
        </c:ser>
        <c:ser>
          <c:idx val="3"/>
          <c:order val="3"/>
          <c:tx>
            <c:strRef>
              <c:f>Sheet1!$A$51</c:f>
              <c:strCache>
                <c:ptCount val="1"/>
                <c:pt idx="0">
                  <c:v>Industrial alliances</c:v>
                </c:pt>
              </c:strCache>
            </c:strRef>
          </c:tx>
          <c:spPr>
            <a:solidFill>
              <a:schemeClr val="accent4"/>
            </a:solidFill>
            <a:ln>
              <a:noFill/>
            </a:ln>
            <a:effectLst/>
          </c:spPr>
          <c:invertIfNegative val="0"/>
          <c:cat>
            <c:numRef>
              <c:f>Sheet1!$B$47:$G$47</c:f>
              <c:numCache>
                <c:formatCode>General</c:formatCode>
                <c:ptCount val="6"/>
                <c:pt idx="0">
                  <c:v>2013</c:v>
                </c:pt>
                <c:pt idx="1">
                  <c:v>2014</c:v>
                </c:pt>
                <c:pt idx="2">
                  <c:v>2015</c:v>
                </c:pt>
                <c:pt idx="3">
                  <c:v>2016</c:v>
                </c:pt>
                <c:pt idx="4">
                  <c:v>2017</c:v>
                </c:pt>
                <c:pt idx="5">
                  <c:v>2018</c:v>
                </c:pt>
              </c:numCache>
            </c:numRef>
          </c:cat>
          <c:val>
            <c:numRef>
              <c:f>Sheet1!$B$51:$G$51</c:f>
              <c:numCache>
                <c:formatCode>0%</c:formatCode>
                <c:ptCount val="6"/>
                <c:pt idx="0">
                  <c:v>7.0000000000000007E-2</c:v>
                </c:pt>
                <c:pt idx="1">
                  <c:v>0.1</c:v>
                </c:pt>
                <c:pt idx="2">
                  <c:v>5.4605782147645179E-2</c:v>
                </c:pt>
                <c:pt idx="3">
                  <c:v>7.6993759659582231E-2</c:v>
                </c:pt>
                <c:pt idx="4">
                  <c:v>3.7460479275975067E-2</c:v>
                </c:pt>
                <c:pt idx="5">
                  <c:v>5.2002810962754741E-2</c:v>
                </c:pt>
              </c:numCache>
            </c:numRef>
          </c:val>
          <c:extLst>
            <c:ext xmlns:c16="http://schemas.microsoft.com/office/drawing/2014/chart" uri="{C3380CC4-5D6E-409C-BE32-E72D297353CC}">
              <c16:uniqueId val="{00000003-0BE1-4876-A04D-9696AA6A9362}"/>
            </c:ext>
          </c:extLst>
        </c:ser>
        <c:ser>
          <c:idx val="4"/>
          <c:order val="4"/>
          <c:tx>
            <c:strRef>
              <c:f>Sheet1!$A$52</c:f>
              <c:strCache>
                <c:ptCount val="1"/>
                <c:pt idx="0">
                  <c:v>Alternative markets (e.g. IPO/bond markets/etc)</c:v>
                </c:pt>
              </c:strCache>
            </c:strRef>
          </c:tx>
          <c:spPr>
            <a:solidFill>
              <a:schemeClr val="accent5"/>
            </a:solidFill>
            <a:ln>
              <a:noFill/>
            </a:ln>
            <a:effectLst/>
          </c:spPr>
          <c:invertIfNegative val="0"/>
          <c:cat>
            <c:numRef>
              <c:f>Sheet1!$B$47:$G$47</c:f>
              <c:numCache>
                <c:formatCode>General</c:formatCode>
                <c:ptCount val="6"/>
                <c:pt idx="0">
                  <c:v>2013</c:v>
                </c:pt>
                <c:pt idx="1">
                  <c:v>2014</c:v>
                </c:pt>
                <c:pt idx="2">
                  <c:v>2015</c:v>
                </c:pt>
                <c:pt idx="3">
                  <c:v>2016</c:v>
                </c:pt>
                <c:pt idx="4">
                  <c:v>2017</c:v>
                </c:pt>
                <c:pt idx="5">
                  <c:v>2018</c:v>
                </c:pt>
              </c:numCache>
            </c:numRef>
          </c:cat>
          <c:val>
            <c:numRef>
              <c:f>Sheet1!$B$52:$G$52</c:f>
              <c:numCache>
                <c:formatCode>0%</c:formatCode>
                <c:ptCount val="6"/>
                <c:pt idx="0">
                  <c:v>0.08</c:v>
                </c:pt>
                <c:pt idx="1">
                  <c:v>1.3970315598049395E-2</c:v>
                </c:pt>
                <c:pt idx="2">
                  <c:v>3.6591633718603231E-2</c:v>
                </c:pt>
                <c:pt idx="3">
                  <c:v>3.9277177768216452E-2</c:v>
                </c:pt>
                <c:pt idx="4">
                  <c:v>9.0297080039014682E-2</c:v>
                </c:pt>
                <c:pt idx="5">
                  <c:v>4.4975404075895994E-2</c:v>
                </c:pt>
              </c:numCache>
            </c:numRef>
          </c:val>
          <c:extLst>
            <c:ext xmlns:c16="http://schemas.microsoft.com/office/drawing/2014/chart" uri="{C3380CC4-5D6E-409C-BE32-E72D297353CC}">
              <c16:uniqueId val="{00000004-0BE1-4876-A04D-9696AA6A9362}"/>
            </c:ext>
          </c:extLst>
        </c:ser>
        <c:dLbls>
          <c:showLegendKey val="0"/>
          <c:showVal val="0"/>
          <c:showCatName val="0"/>
          <c:showSerName val="0"/>
          <c:showPercent val="0"/>
          <c:showBubbleSize val="0"/>
        </c:dLbls>
        <c:gapWidth val="219"/>
        <c:overlap val="-27"/>
        <c:axId val="498958056"/>
        <c:axId val="498961192"/>
      </c:barChart>
      <c:catAx>
        <c:axId val="4989580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498961192"/>
        <c:crosses val="autoZero"/>
        <c:auto val="1"/>
        <c:lblAlgn val="ctr"/>
        <c:lblOffset val="100"/>
        <c:noMultiLvlLbl val="0"/>
      </c:catAx>
      <c:valAx>
        <c:axId val="49896119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49895805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80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chemeClr val="tx2"/>
              </a:solidFill>
              <a:ln w="19050">
                <a:noFill/>
              </a:ln>
              <a:effectLst/>
            </c:spPr>
            <c:extLst>
              <c:ext xmlns:c16="http://schemas.microsoft.com/office/drawing/2014/chart" uri="{C3380CC4-5D6E-409C-BE32-E72D297353CC}">
                <c16:uniqueId val="{00000001-1BD0-4470-9C15-4EDDE2A50089}"/>
              </c:ext>
            </c:extLst>
          </c:dPt>
          <c:dPt>
            <c:idx val="1"/>
            <c:bubble3D val="0"/>
            <c:spPr>
              <a:solidFill>
                <a:schemeClr val="bg1">
                  <a:lumMod val="85000"/>
                </a:schemeClr>
              </a:solidFill>
              <a:ln w="19050">
                <a:noFill/>
              </a:ln>
              <a:effectLst/>
            </c:spPr>
            <c:extLst>
              <c:ext xmlns:c16="http://schemas.microsoft.com/office/drawing/2014/chart" uri="{C3380CC4-5D6E-409C-BE32-E72D297353CC}">
                <c16:uniqueId val="{00000003-1BD0-4470-9C15-4EDDE2A50089}"/>
              </c:ext>
            </c:extLst>
          </c:dPt>
          <c:cat>
            <c:strRef>
              <c:f>Sheet1!$A$2:$A$3</c:f>
              <c:strCache>
                <c:ptCount val="2"/>
                <c:pt idx="0">
                  <c:v>1st Qtr</c:v>
                </c:pt>
                <c:pt idx="1">
                  <c:v>2nd Qtr</c:v>
                </c:pt>
              </c:strCache>
            </c:strRef>
          </c:cat>
          <c:val>
            <c:numRef>
              <c:f>Sheet1!$B$2:$B$3</c:f>
              <c:numCache>
                <c:formatCode>General</c:formatCode>
                <c:ptCount val="2"/>
                <c:pt idx="0">
                  <c:v>16</c:v>
                </c:pt>
                <c:pt idx="1">
                  <c:v>84</c:v>
                </c:pt>
              </c:numCache>
            </c:numRef>
          </c:val>
          <c:extLst>
            <c:ext xmlns:c16="http://schemas.microsoft.com/office/drawing/2014/chart" uri="{C3380CC4-5D6E-409C-BE32-E72D297353CC}">
              <c16:uniqueId val="{00000004-1BD0-4470-9C15-4EDDE2A50089}"/>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chemeClr val="tx2"/>
              </a:solidFill>
              <a:ln w="19050">
                <a:noFill/>
              </a:ln>
              <a:effectLst/>
            </c:spPr>
            <c:extLst>
              <c:ext xmlns:c16="http://schemas.microsoft.com/office/drawing/2014/chart" uri="{C3380CC4-5D6E-409C-BE32-E72D297353CC}">
                <c16:uniqueId val="{00000001-D8AF-4A6D-ADD1-57B01DEE9015}"/>
              </c:ext>
            </c:extLst>
          </c:dPt>
          <c:dPt>
            <c:idx val="1"/>
            <c:bubble3D val="0"/>
            <c:spPr>
              <a:solidFill>
                <a:schemeClr val="bg1">
                  <a:lumMod val="85000"/>
                </a:schemeClr>
              </a:solidFill>
              <a:ln w="19050">
                <a:noFill/>
              </a:ln>
              <a:effectLst/>
            </c:spPr>
            <c:extLst>
              <c:ext xmlns:c16="http://schemas.microsoft.com/office/drawing/2014/chart" uri="{C3380CC4-5D6E-409C-BE32-E72D297353CC}">
                <c16:uniqueId val="{00000003-D8AF-4A6D-ADD1-57B01DEE9015}"/>
              </c:ext>
            </c:extLst>
          </c:dPt>
          <c:cat>
            <c:strRef>
              <c:f>Sheet1!$A$2:$A$3</c:f>
              <c:strCache>
                <c:ptCount val="2"/>
                <c:pt idx="0">
                  <c:v>1st Qtr</c:v>
                </c:pt>
                <c:pt idx="1">
                  <c:v>2nd Qtr</c:v>
                </c:pt>
              </c:strCache>
            </c:strRef>
          </c:cat>
          <c:val>
            <c:numRef>
              <c:f>Sheet1!$B$2:$B$3</c:f>
              <c:numCache>
                <c:formatCode>General</c:formatCode>
                <c:ptCount val="2"/>
                <c:pt idx="0">
                  <c:v>57</c:v>
                </c:pt>
                <c:pt idx="1">
                  <c:v>43</c:v>
                </c:pt>
              </c:numCache>
            </c:numRef>
          </c:val>
          <c:extLst>
            <c:ext xmlns:c16="http://schemas.microsoft.com/office/drawing/2014/chart" uri="{C3380CC4-5D6E-409C-BE32-E72D297353CC}">
              <c16:uniqueId val="{00000004-D8AF-4A6D-ADD1-57B01DEE901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chemeClr val="tx2"/>
              </a:solidFill>
              <a:ln w="19050">
                <a:noFill/>
              </a:ln>
              <a:effectLst/>
            </c:spPr>
            <c:extLst>
              <c:ext xmlns:c16="http://schemas.microsoft.com/office/drawing/2014/chart" uri="{C3380CC4-5D6E-409C-BE32-E72D297353CC}">
                <c16:uniqueId val="{00000001-D4C3-4E1A-AF7F-01D24596AEBB}"/>
              </c:ext>
            </c:extLst>
          </c:dPt>
          <c:dPt>
            <c:idx val="1"/>
            <c:bubble3D val="0"/>
            <c:spPr>
              <a:solidFill>
                <a:schemeClr val="bg1">
                  <a:lumMod val="85000"/>
                </a:schemeClr>
              </a:solidFill>
              <a:ln w="19050">
                <a:noFill/>
              </a:ln>
              <a:effectLst/>
            </c:spPr>
            <c:extLst>
              <c:ext xmlns:c16="http://schemas.microsoft.com/office/drawing/2014/chart" uri="{C3380CC4-5D6E-409C-BE32-E72D297353CC}">
                <c16:uniqueId val="{00000003-D4C3-4E1A-AF7F-01D24596AEBB}"/>
              </c:ext>
            </c:extLst>
          </c:dPt>
          <c:cat>
            <c:strRef>
              <c:f>Sheet1!$A$2:$A$3</c:f>
              <c:strCache>
                <c:ptCount val="2"/>
                <c:pt idx="0">
                  <c:v>1st Qtr</c:v>
                </c:pt>
                <c:pt idx="1">
                  <c:v>2nd Qtr</c:v>
                </c:pt>
              </c:strCache>
            </c:strRef>
          </c:cat>
          <c:val>
            <c:numRef>
              <c:f>Sheet1!$B$2:$B$3</c:f>
              <c:numCache>
                <c:formatCode>General</c:formatCode>
                <c:ptCount val="2"/>
                <c:pt idx="0">
                  <c:v>19</c:v>
                </c:pt>
                <c:pt idx="1">
                  <c:v>81</c:v>
                </c:pt>
              </c:numCache>
            </c:numRef>
          </c:val>
          <c:extLst>
            <c:ext xmlns:c16="http://schemas.microsoft.com/office/drawing/2014/chart" uri="{C3380CC4-5D6E-409C-BE32-E72D297353CC}">
              <c16:uniqueId val="{00000004-D4C3-4E1A-AF7F-01D24596AEBB}"/>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chemeClr val="tx2"/>
              </a:solidFill>
              <a:ln w="19050">
                <a:noFill/>
              </a:ln>
              <a:effectLst/>
            </c:spPr>
            <c:extLst>
              <c:ext xmlns:c16="http://schemas.microsoft.com/office/drawing/2014/chart" uri="{C3380CC4-5D6E-409C-BE32-E72D297353CC}">
                <c16:uniqueId val="{00000001-5B4E-40B6-A6A6-3C3D1A460D33}"/>
              </c:ext>
            </c:extLst>
          </c:dPt>
          <c:dPt>
            <c:idx val="1"/>
            <c:bubble3D val="0"/>
            <c:spPr>
              <a:solidFill>
                <a:schemeClr val="bg1">
                  <a:lumMod val="85000"/>
                </a:schemeClr>
              </a:solidFill>
              <a:ln w="19050">
                <a:noFill/>
              </a:ln>
              <a:effectLst/>
            </c:spPr>
            <c:extLst>
              <c:ext xmlns:c16="http://schemas.microsoft.com/office/drawing/2014/chart" uri="{C3380CC4-5D6E-409C-BE32-E72D297353CC}">
                <c16:uniqueId val="{00000003-5B4E-40B6-A6A6-3C3D1A460D33}"/>
              </c:ext>
            </c:extLst>
          </c:dPt>
          <c:cat>
            <c:strRef>
              <c:f>Sheet1!$A$2:$A$3</c:f>
              <c:strCache>
                <c:ptCount val="2"/>
                <c:pt idx="0">
                  <c:v>1st Qtr</c:v>
                </c:pt>
                <c:pt idx="1">
                  <c:v>2nd Qtr</c:v>
                </c:pt>
              </c:strCache>
            </c:strRef>
          </c:cat>
          <c:val>
            <c:numRef>
              <c:f>Sheet1!$B$2:$B$3</c:f>
              <c:numCache>
                <c:formatCode>General</c:formatCode>
                <c:ptCount val="2"/>
                <c:pt idx="0">
                  <c:v>6</c:v>
                </c:pt>
                <c:pt idx="1">
                  <c:v>94</c:v>
                </c:pt>
              </c:numCache>
            </c:numRef>
          </c:val>
          <c:extLst>
            <c:ext xmlns:c16="http://schemas.microsoft.com/office/drawing/2014/chart" uri="{C3380CC4-5D6E-409C-BE32-E72D297353CC}">
              <c16:uniqueId val="{00000004-5B4E-40B6-A6A6-3C3D1A460D3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Sheet1!$A$34</c:f>
              <c:strCache>
                <c:ptCount val="1"/>
                <c:pt idx="0">
                  <c:v>Increased turnover</c:v>
                </c:pt>
              </c:strCache>
            </c:strRef>
          </c:tx>
          <c:spPr>
            <a:solidFill>
              <a:schemeClr val="accent1"/>
            </a:solidFill>
            <a:ln>
              <a:noFill/>
            </a:ln>
            <a:effectLst/>
          </c:spPr>
          <c:invertIfNegative val="0"/>
          <c:cat>
            <c:numRef>
              <c:f>Sheet1!$B$33:$G$33</c:f>
              <c:numCache>
                <c:formatCode>General</c:formatCode>
                <c:ptCount val="6"/>
                <c:pt idx="0">
                  <c:v>2013</c:v>
                </c:pt>
                <c:pt idx="1">
                  <c:v>2014</c:v>
                </c:pt>
                <c:pt idx="2">
                  <c:v>2015</c:v>
                </c:pt>
                <c:pt idx="3">
                  <c:v>2016</c:v>
                </c:pt>
                <c:pt idx="4">
                  <c:v>2017</c:v>
                </c:pt>
                <c:pt idx="5">
                  <c:v>2018</c:v>
                </c:pt>
              </c:numCache>
            </c:numRef>
          </c:cat>
          <c:val>
            <c:numRef>
              <c:f>Sheet1!$B$34:$G$34</c:f>
              <c:numCache>
                <c:formatCode>0%</c:formatCode>
                <c:ptCount val="6"/>
                <c:pt idx="0">
                  <c:v>0.43</c:v>
                </c:pt>
                <c:pt idx="1">
                  <c:v>0.53816187211932509</c:v>
                </c:pt>
                <c:pt idx="2">
                  <c:v>0.57534276065278056</c:v>
                </c:pt>
                <c:pt idx="3">
                  <c:v>0.54438205587499688</c:v>
                </c:pt>
                <c:pt idx="4">
                  <c:v>0.58241194213504843</c:v>
                </c:pt>
                <c:pt idx="5">
                  <c:v>0.64744005184705122</c:v>
                </c:pt>
              </c:numCache>
            </c:numRef>
          </c:val>
          <c:extLst>
            <c:ext xmlns:c16="http://schemas.microsoft.com/office/drawing/2014/chart" uri="{C3380CC4-5D6E-409C-BE32-E72D297353CC}">
              <c16:uniqueId val="{00000000-1374-47E6-9008-1A75B5CC7B15}"/>
            </c:ext>
          </c:extLst>
        </c:ser>
        <c:ser>
          <c:idx val="1"/>
          <c:order val="1"/>
          <c:tx>
            <c:strRef>
              <c:f>Sheet1!$A$35</c:f>
              <c:strCache>
                <c:ptCount val="1"/>
                <c:pt idx="0">
                  <c:v>Maintained turnover</c:v>
                </c:pt>
              </c:strCache>
            </c:strRef>
          </c:tx>
          <c:spPr>
            <a:solidFill>
              <a:schemeClr val="accent2"/>
            </a:solidFill>
            <a:ln>
              <a:noFill/>
            </a:ln>
            <a:effectLst/>
          </c:spPr>
          <c:invertIfNegative val="0"/>
          <c:cat>
            <c:numRef>
              <c:f>Sheet1!$B$33:$G$33</c:f>
              <c:numCache>
                <c:formatCode>General</c:formatCode>
                <c:ptCount val="6"/>
                <c:pt idx="0">
                  <c:v>2013</c:v>
                </c:pt>
                <c:pt idx="1">
                  <c:v>2014</c:v>
                </c:pt>
                <c:pt idx="2">
                  <c:v>2015</c:v>
                </c:pt>
                <c:pt idx="3">
                  <c:v>2016</c:v>
                </c:pt>
                <c:pt idx="4">
                  <c:v>2017</c:v>
                </c:pt>
                <c:pt idx="5">
                  <c:v>2018</c:v>
                </c:pt>
              </c:numCache>
            </c:numRef>
          </c:cat>
          <c:val>
            <c:numRef>
              <c:f>Sheet1!$B$35:$G$35</c:f>
              <c:numCache>
                <c:formatCode>0%</c:formatCode>
                <c:ptCount val="6"/>
                <c:pt idx="0">
                  <c:v>0.26</c:v>
                </c:pt>
                <c:pt idx="1">
                  <c:v>0.3</c:v>
                </c:pt>
                <c:pt idx="2">
                  <c:v>0.25813457194613876</c:v>
                </c:pt>
                <c:pt idx="3">
                  <c:v>0.2954882095625026</c:v>
                </c:pt>
                <c:pt idx="4">
                  <c:v>0.27960108639507619</c:v>
                </c:pt>
                <c:pt idx="5">
                  <c:v>0.24432922877511343</c:v>
                </c:pt>
              </c:numCache>
            </c:numRef>
          </c:val>
          <c:extLst>
            <c:ext xmlns:c16="http://schemas.microsoft.com/office/drawing/2014/chart" uri="{C3380CC4-5D6E-409C-BE32-E72D297353CC}">
              <c16:uniqueId val="{00000001-1374-47E6-9008-1A75B5CC7B15}"/>
            </c:ext>
          </c:extLst>
        </c:ser>
        <c:ser>
          <c:idx val="2"/>
          <c:order val="2"/>
          <c:tx>
            <c:strRef>
              <c:f>Sheet1!$A$36</c:f>
              <c:strCache>
                <c:ptCount val="1"/>
                <c:pt idx="0">
                  <c:v>Decreased turnover</c:v>
                </c:pt>
              </c:strCache>
            </c:strRef>
          </c:tx>
          <c:spPr>
            <a:solidFill>
              <a:schemeClr val="accent3"/>
            </a:solidFill>
            <a:ln>
              <a:noFill/>
            </a:ln>
            <a:effectLst/>
          </c:spPr>
          <c:invertIfNegative val="0"/>
          <c:cat>
            <c:numRef>
              <c:f>Sheet1!$B$33:$G$33</c:f>
              <c:numCache>
                <c:formatCode>General</c:formatCode>
                <c:ptCount val="6"/>
                <c:pt idx="0">
                  <c:v>2013</c:v>
                </c:pt>
                <c:pt idx="1">
                  <c:v>2014</c:v>
                </c:pt>
                <c:pt idx="2">
                  <c:v>2015</c:v>
                </c:pt>
                <c:pt idx="3">
                  <c:v>2016</c:v>
                </c:pt>
                <c:pt idx="4">
                  <c:v>2017</c:v>
                </c:pt>
                <c:pt idx="5">
                  <c:v>2018</c:v>
                </c:pt>
              </c:numCache>
            </c:numRef>
          </c:cat>
          <c:val>
            <c:numRef>
              <c:f>Sheet1!$B$36:$G$36</c:f>
              <c:numCache>
                <c:formatCode>0%</c:formatCode>
                <c:ptCount val="6"/>
                <c:pt idx="0">
                  <c:v>0.31</c:v>
                </c:pt>
                <c:pt idx="1">
                  <c:v>0.16468857320448646</c:v>
                </c:pt>
                <c:pt idx="2">
                  <c:v>0.16652266740108071</c:v>
                </c:pt>
                <c:pt idx="3">
                  <c:v>0.16012973456250054</c:v>
                </c:pt>
                <c:pt idx="4">
                  <c:v>0.13798697146987537</c:v>
                </c:pt>
                <c:pt idx="5">
                  <c:v>0.10823071937783539</c:v>
                </c:pt>
              </c:numCache>
            </c:numRef>
          </c:val>
          <c:extLst>
            <c:ext xmlns:c16="http://schemas.microsoft.com/office/drawing/2014/chart" uri="{C3380CC4-5D6E-409C-BE32-E72D297353CC}">
              <c16:uniqueId val="{00000002-1374-47E6-9008-1A75B5CC7B15}"/>
            </c:ext>
          </c:extLst>
        </c:ser>
        <c:dLbls>
          <c:showLegendKey val="0"/>
          <c:showVal val="0"/>
          <c:showCatName val="0"/>
          <c:showSerName val="0"/>
          <c:showPercent val="0"/>
          <c:showBubbleSize val="0"/>
        </c:dLbls>
        <c:gapWidth val="219"/>
        <c:overlap val="-27"/>
        <c:axId val="408478016"/>
        <c:axId val="408479584"/>
      </c:barChart>
      <c:catAx>
        <c:axId val="4084780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408479584"/>
        <c:crosses val="autoZero"/>
        <c:auto val="1"/>
        <c:lblAlgn val="ctr"/>
        <c:lblOffset val="100"/>
        <c:noMultiLvlLbl val="0"/>
      </c:catAx>
      <c:valAx>
        <c:axId val="40847958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40847801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2000"/>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5249759405074358"/>
          <c:y val="5.0925925925925923E-2"/>
          <c:w val="0.50089829396325458"/>
          <c:h val="0.73577136191309422"/>
        </c:manualLayout>
      </c:layout>
      <c:barChart>
        <c:barDir val="bar"/>
        <c:grouping val="clustered"/>
        <c:varyColors val="0"/>
        <c:ser>
          <c:idx val="0"/>
          <c:order val="0"/>
          <c:tx>
            <c:strRef>
              <c:f>Sheet1!$B$58</c:f>
              <c:strCache>
                <c:ptCount val="1"/>
                <c:pt idx="0">
                  <c:v>2013</c:v>
                </c:pt>
              </c:strCache>
            </c:strRef>
          </c:tx>
          <c:spPr>
            <a:solidFill>
              <a:schemeClr val="accent1"/>
            </a:solidFill>
            <a:ln>
              <a:noFill/>
            </a:ln>
            <a:effectLst/>
          </c:spPr>
          <c:invertIfNegative val="0"/>
          <c:cat>
            <c:strRef>
              <c:f>Sheet1!$A$59:$A$64</c:f>
              <c:strCache>
                <c:ptCount val="6"/>
                <c:pt idx="0">
                  <c:v>Declining turnover</c:v>
                </c:pt>
                <c:pt idx="1">
                  <c:v>Decline in profitability</c:v>
                </c:pt>
                <c:pt idx="2">
                  <c:v>Limited access to finance</c:v>
                </c:pt>
                <c:pt idx="3">
                  <c:v>Increased cost of labour</c:v>
                </c:pt>
                <c:pt idx="4">
                  <c:v>“War of talents” / recruiting skilled staff</c:v>
                </c:pt>
                <c:pt idx="5">
                  <c:v>Political uncertainties</c:v>
                </c:pt>
              </c:strCache>
            </c:strRef>
          </c:cat>
          <c:val>
            <c:numRef>
              <c:f>Sheet1!$B$59:$B$64</c:f>
              <c:numCache>
                <c:formatCode>0%</c:formatCode>
                <c:ptCount val="6"/>
                <c:pt idx="0">
                  <c:v>0.52</c:v>
                </c:pt>
                <c:pt idx="1">
                  <c:v>0.38</c:v>
                </c:pt>
                <c:pt idx="2">
                  <c:v>0.27</c:v>
                </c:pt>
                <c:pt idx="3">
                  <c:v>0.15</c:v>
                </c:pt>
                <c:pt idx="4">
                  <c:v>0.23</c:v>
                </c:pt>
                <c:pt idx="5">
                  <c:v>0.25</c:v>
                </c:pt>
              </c:numCache>
            </c:numRef>
          </c:val>
          <c:extLst>
            <c:ext xmlns:c16="http://schemas.microsoft.com/office/drawing/2014/chart" uri="{C3380CC4-5D6E-409C-BE32-E72D297353CC}">
              <c16:uniqueId val="{00000000-E118-4AAA-A531-92A04647262A}"/>
            </c:ext>
          </c:extLst>
        </c:ser>
        <c:ser>
          <c:idx val="1"/>
          <c:order val="1"/>
          <c:tx>
            <c:strRef>
              <c:f>Sheet1!$C$58</c:f>
              <c:strCache>
                <c:ptCount val="1"/>
                <c:pt idx="0">
                  <c:v>2014</c:v>
                </c:pt>
              </c:strCache>
            </c:strRef>
          </c:tx>
          <c:spPr>
            <a:solidFill>
              <a:schemeClr val="accent2"/>
            </a:solidFill>
            <a:ln>
              <a:noFill/>
            </a:ln>
            <a:effectLst/>
          </c:spPr>
          <c:invertIfNegative val="0"/>
          <c:cat>
            <c:strRef>
              <c:f>Sheet1!$A$59:$A$64</c:f>
              <c:strCache>
                <c:ptCount val="6"/>
                <c:pt idx="0">
                  <c:v>Declining turnover</c:v>
                </c:pt>
                <c:pt idx="1">
                  <c:v>Decline in profitability</c:v>
                </c:pt>
                <c:pt idx="2">
                  <c:v>Limited access to finance</c:v>
                </c:pt>
                <c:pt idx="3">
                  <c:v>Increased cost of labour</c:v>
                </c:pt>
                <c:pt idx="4">
                  <c:v>“War of talents” / recruiting skilled staff</c:v>
                </c:pt>
                <c:pt idx="5">
                  <c:v>Political uncertainties</c:v>
                </c:pt>
              </c:strCache>
            </c:strRef>
          </c:cat>
          <c:val>
            <c:numRef>
              <c:f>Sheet1!$C$59:$C$64</c:f>
              <c:numCache>
                <c:formatCode>0%</c:formatCode>
                <c:ptCount val="6"/>
                <c:pt idx="0">
                  <c:v>0.16343870723782736</c:v>
                </c:pt>
                <c:pt idx="1">
                  <c:v>0.46528144573650604</c:v>
                </c:pt>
                <c:pt idx="2">
                  <c:v>0.1843049474804169</c:v>
                </c:pt>
                <c:pt idx="3">
                  <c:v>0.28813064190601073</c:v>
                </c:pt>
                <c:pt idx="4">
                  <c:v>0.42270756652403335</c:v>
                </c:pt>
                <c:pt idx="5">
                  <c:v>0.26500604389456939</c:v>
                </c:pt>
              </c:numCache>
            </c:numRef>
          </c:val>
          <c:extLst>
            <c:ext xmlns:c16="http://schemas.microsoft.com/office/drawing/2014/chart" uri="{C3380CC4-5D6E-409C-BE32-E72D297353CC}">
              <c16:uniqueId val="{00000001-E118-4AAA-A531-92A04647262A}"/>
            </c:ext>
          </c:extLst>
        </c:ser>
        <c:ser>
          <c:idx val="2"/>
          <c:order val="2"/>
          <c:tx>
            <c:strRef>
              <c:f>Sheet1!$D$58</c:f>
              <c:strCache>
                <c:ptCount val="1"/>
                <c:pt idx="0">
                  <c:v>2015</c:v>
                </c:pt>
              </c:strCache>
            </c:strRef>
          </c:tx>
          <c:spPr>
            <a:solidFill>
              <a:schemeClr val="accent3"/>
            </a:solidFill>
            <a:ln>
              <a:noFill/>
            </a:ln>
            <a:effectLst/>
          </c:spPr>
          <c:invertIfNegative val="0"/>
          <c:cat>
            <c:strRef>
              <c:f>Sheet1!$A$59:$A$64</c:f>
              <c:strCache>
                <c:ptCount val="6"/>
                <c:pt idx="0">
                  <c:v>Declining turnover</c:v>
                </c:pt>
                <c:pt idx="1">
                  <c:v>Decline in profitability</c:v>
                </c:pt>
                <c:pt idx="2">
                  <c:v>Limited access to finance</c:v>
                </c:pt>
                <c:pt idx="3">
                  <c:v>Increased cost of labour</c:v>
                </c:pt>
                <c:pt idx="4">
                  <c:v>“War of talents” / recruiting skilled staff</c:v>
                </c:pt>
                <c:pt idx="5">
                  <c:v>Political uncertainties</c:v>
                </c:pt>
              </c:strCache>
            </c:strRef>
          </c:cat>
          <c:val>
            <c:numRef>
              <c:f>Sheet1!$D$59:$D$64</c:f>
              <c:numCache>
                <c:formatCode>0%</c:formatCode>
                <c:ptCount val="6"/>
                <c:pt idx="0">
                  <c:v>0.17478269822963807</c:v>
                </c:pt>
                <c:pt idx="1">
                  <c:v>0.31690052805016666</c:v>
                </c:pt>
                <c:pt idx="2">
                  <c:v>0.10643398131452753</c:v>
                </c:pt>
                <c:pt idx="3">
                  <c:v>0.26416141669146082</c:v>
                </c:pt>
                <c:pt idx="4">
                  <c:v>0.33191141928910467</c:v>
                </c:pt>
                <c:pt idx="5">
                  <c:v>0.20766130542795516</c:v>
                </c:pt>
              </c:numCache>
            </c:numRef>
          </c:val>
          <c:extLst>
            <c:ext xmlns:c16="http://schemas.microsoft.com/office/drawing/2014/chart" uri="{C3380CC4-5D6E-409C-BE32-E72D297353CC}">
              <c16:uniqueId val="{00000002-E118-4AAA-A531-92A04647262A}"/>
            </c:ext>
          </c:extLst>
        </c:ser>
        <c:ser>
          <c:idx val="3"/>
          <c:order val="3"/>
          <c:tx>
            <c:strRef>
              <c:f>Sheet1!$E$58</c:f>
              <c:strCache>
                <c:ptCount val="1"/>
                <c:pt idx="0">
                  <c:v>2016</c:v>
                </c:pt>
              </c:strCache>
            </c:strRef>
          </c:tx>
          <c:spPr>
            <a:solidFill>
              <a:schemeClr val="accent4"/>
            </a:solidFill>
            <a:ln>
              <a:noFill/>
            </a:ln>
            <a:effectLst/>
          </c:spPr>
          <c:invertIfNegative val="0"/>
          <c:cat>
            <c:strRef>
              <c:f>Sheet1!$A$59:$A$64</c:f>
              <c:strCache>
                <c:ptCount val="6"/>
                <c:pt idx="0">
                  <c:v>Declining turnover</c:v>
                </c:pt>
                <c:pt idx="1">
                  <c:v>Decline in profitability</c:v>
                </c:pt>
                <c:pt idx="2">
                  <c:v>Limited access to finance</c:v>
                </c:pt>
                <c:pt idx="3">
                  <c:v>Increased cost of labour</c:v>
                </c:pt>
                <c:pt idx="4">
                  <c:v>“War of talents” / recruiting skilled staff</c:v>
                </c:pt>
                <c:pt idx="5">
                  <c:v>Political uncertainties</c:v>
                </c:pt>
              </c:strCache>
            </c:strRef>
          </c:cat>
          <c:val>
            <c:numRef>
              <c:f>Sheet1!$E$59:$E$64</c:f>
              <c:numCache>
                <c:formatCode>0%</c:formatCode>
                <c:ptCount val="6"/>
                <c:pt idx="0">
                  <c:v>0.11550727486134438</c:v>
                </c:pt>
                <c:pt idx="1">
                  <c:v>0.33096421598849751</c:v>
                </c:pt>
                <c:pt idx="2">
                  <c:v>0.11497842560948346</c:v>
                </c:pt>
                <c:pt idx="3">
                  <c:v>0.32040628748673328</c:v>
                </c:pt>
                <c:pt idx="4">
                  <c:v>0.3749069447734103</c:v>
                </c:pt>
                <c:pt idx="5">
                  <c:v>0.37485149269258899</c:v>
                </c:pt>
              </c:numCache>
            </c:numRef>
          </c:val>
          <c:extLst>
            <c:ext xmlns:c16="http://schemas.microsoft.com/office/drawing/2014/chart" uri="{C3380CC4-5D6E-409C-BE32-E72D297353CC}">
              <c16:uniqueId val="{00000003-E118-4AAA-A531-92A04647262A}"/>
            </c:ext>
          </c:extLst>
        </c:ser>
        <c:ser>
          <c:idx val="4"/>
          <c:order val="4"/>
          <c:tx>
            <c:strRef>
              <c:f>Sheet1!$F$58</c:f>
              <c:strCache>
                <c:ptCount val="1"/>
                <c:pt idx="0">
                  <c:v>2017</c:v>
                </c:pt>
              </c:strCache>
            </c:strRef>
          </c:tx>
          <c:spPr>
            <a:solidFill>
              <a:schemeClr val="accent5"/>
            </a:solidFill>
            <a:ln>
              <a:noFill/>
            </a:ln>
            <a:effectLst/>
          </c:spPr>
          <c:invertIfNegative val="0"/>
          <c:cat>
            <c:strRef>
              <c:f>Sheet1!$A$59:$A$64</c:f>
              <c:strCache>
                <c:ptCount val="6"/>
                <c:pt idx="0">
                  <c:v>Declining turnover</c:v>
                </c:pt>
                <c:pt idx="1">
                  <c:v>Decline in profitability</c:v>
                </c:pt>
                <c:pt idx="2">
                  <c:v>Limited access to finance</c:v>
                </c:pt>
                <c:pt idx="3">
                  <c:v>Increased cost of labour</c:v>
                </c:pt>
                <c:pt idx="4">
                  <c:v>“War of talents” / recruiting skilled staff</c:v>
                </c:pt>
                <c:pt idx="5">
                  <c:v>Political uncertainties</c:v>
                </c:pt>
              </c:strCache>
            </c:strRef>
          </c:cat>
          <c:val>
            <c:numRef>
              <c:f>Sheet1!$F$59:$F$64</c:f>
              <c:numCache>
                <c:formatCode>0%</c:formatCode>
                <c:ptCount val="6"/>
                <c:pt idx="0">
                  <c:v>0.17133854635648782</c:v>
                </c:pt>
                <c:pt idx="1">
                  <c:v>0.3604660235399238</c:v>
                </c:pt>
                <c:pt idx="2">
                  <c:v>7.2714801308422741E-2</c:v>
                </c:pt>
                <c:pt idx="3">
                  <c:v>0.31288508582964542</c:v>
                </c:pt>
                <c:pt idx="4">
                  <c:v>0.42268193032931034</c:v>
                </c:pt>
                <c:pt idx="5">
                  <c:v>0.29933996227713089</c:v>
                </c:pt>
              </c:numCache>
            </c:numRef>
          </c:val>
          <c:extLst>
            <c:ext xmlns:c16="http://schemas.microsoft.com/office/drawing/2014/chart" uri="{C3380CC4-5D6E-409C-BE32-E72D297353CC}">
              <c16:uniqueId val="{00000004-E118-4AAA-A531-92A04647262A}"/>
            </c:ext>
          </c:extLst>
        </c:ser>
        <c:ser>
          <c:idx val="5"/>
          <c:order val="5"/>
          <c:tx>
            <c:strRef>
              <c:f>Sheet1!$G$58</c:f>
              <c:strCache>
                <c:ptCount val="1"/>
                <c:pt idx="0">
                  <c:v>2018</c:v>
                </c:pt>
              </c:strCache>
            </c:strRef>
          </c:tx>
          <c:spPr>
            <a:solidFill>
              <a:schemeClr val="accent6"/>
            </a:solidFill>
            <a:ln>
              <a:noFill/>
            </a:ln>
            <a:effectLst/>
          </c:spPr>
          <c:invertIfNegative val="0"/>
          <c:cat>
            <c:strRef>
              <c:f>Sheet1!$A$59:$A$64</c:f>
              <c:strCache>
                <c:ptCount val="6"/>
                <c:pt idx="0">
                  <c:v>Declining turnover</c:v>
                </c:pt>
                <c:pt idx="1">
                  <c:v>Decline in profitability</c:v>
                </c:pt>
                <c:pt idx="2">
                  <c:v>Limited access to finance</c:v>
                </c:pt>
                <c:pt idx="3">
                  <c:v>Increased cost of labour</c:v>
                </c:pt>
                <c:pt idx="4">
                  <c:v>“War of talents” / recruiting skilled staff</c:v>
                </c:pt>
                <c:pt idx="5">
                  <c:v>Political uncertainties</c:v>
                </c:pt>
              </c:strCache>
            </c:strRef>
          </c:cat>
          <c:val>
            <c:numRef>
              <c:f>Sheet1!$G$59:$G$64</c:f>
              <c:numCache>
                <c:formatCode>0%</c:formatCode>
                <c:ptCount val="6"/>
                <c:pt idx="0">
                  <c:v>0.12</c:v>
                </c:pt>
                <c:pt idx="1">
                  <c:v>0.34</c:v>
                </c:pt>
                <c:pt idx="2">
                  <c:v>0.1</c:v>
                </c:pt>
                <c:pt idx="3">
                  <c:v>0.36</c:v>
                </c:pt>
                <c:pt idx="4">
                  <c:v>0.53</c:v>
                </c:pt>
                <c:pt idx="5">
                  <c:v>0.36</c:v>
                </c:pt>
              </c:numCache>
            </c:numRef>
          </c:val>
          <c:extLst>
            <c:ext xmlns:c16="http://schemas.microsoft.com/office/drawing/2014/chart" uri="{C3380CC4-5D6E-409C-BE32-E72D297353CC}">
              <c16:uniqueId val="{00000005-E118-4AAA-A531-92A04647262A}"/>
            </c:ext>
          </c:extLst>
        </c:ser>
        <c:dLbls>
          <c:showLegendKey val="0"/>
          <c:showVal val="0"/>
          <c:showCatName val="0"/>
          <c:showSerName val="0"/>
          <c:showPercent val="0"/>
          <c:showBubbleSize val="0"/>
        </c:dLbls>
        <c:gapWidth val="182"/>
        <c:axId val="497560960"/>
        <c:axId val="497561352"/>
      </c:barChart>
      <c:catAx>
        <c:axId val="49756096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497561352"/>
        <c:crosses val="autoZero"/>
        <c:auto val="1"/>
        <c:lblAlgn val="ctr"/>
        <c:lblOffset val="100"/>
        <c:noMultiLvlLbl val="0"/>
      </c:catAx>
      <c:valAx>
        <c:axId val="497561352"/>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49756096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2000"/>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Sheet1!$B$66</c:f>
              <c:strCache>
                <c:ptCount val="1"/>
                <c:pt idx="0">
                  <c:v>2013</c:v>
                </c:pt>
              </c:strCache>
            </c:strRef>
          </c:tx>
          <c:spPr>
            <a:solidFill>
              <a:schemeClr val="accent1"/>
            </a:solidFill>
            <a:ln>
              <a:noFill/>
            </a:ln>
            <a:effectLst/>
          </c:spPr>
          <c:invertIfNegative val="0"/>
          <c:cat>
            <c:strRef>
              <c:f>Sheet1!$A$67:$A$71</c:f>
              <c:strCache>
                <c:ptCount val="5"/>
                <c:pt idx="0">
                  <c:v>Increased competition</c:v>
                </c:pt>
                <c:pt idx="1">
                  <c:v>Changes in regulation</c:v>
                </c:pt>
                <c:pt idx="2">
                  <c:v>Increased tax rates</c:v>
                </c:pt>
                <c:pt idx="3">
                  <c:v>Unstable currency</c:v>
                </c:pt>
                <c:pt idx="4">
                  <c:v>Rising energy costs</c:v>
                </c:pt>
              </c:strCache>
            </c:strRef>
          </c:cat>
          <c:val>
            <c:numRef>
              <c:f>Sheet1!$B$67:$B$71</c:f>
              <c:numCache>
                <c:formatCode>0%</c:formatCode>
                <c:ptCount val="5"/>
                <c:pt idx="1">
                  <c:v>0.23</c:v>
                </c:pt>
                <c:pt idx="2">
                  <c:v>0.23</c:v>
                </c:pt>
                <c:pt idx="4">
                  <c:v>0.13</c:v>
                </c:pt>
              </c:numCache>
            </c:numRef>
          </c:val>
          <c:extLst>
            <c:ext xmlns:c16="http://schemas.microsoft.com/office/drawing/2014/chart" uri="{C3380CC4-5D6E-409C-BE32-E72D297353CC}">
              <c16:uniqueId val="{00000000-00F4-40DB-A24C-D5BEC63FD1C2}"/>
            </c:ext>
          </c:extLst>
        </c:ser>
        <c:ser>
          <c:idx val="1"/>
          <c:order val="1"/>
          <c:tx>
            <c:strRef>
              <c:f>Sheet1!$C$66</c:f>
              <c:strCache>
                <c:ptCount val="1"/>
                <c:pt idx="0">
                  <c:v>2014</c:v>
                </c:pt>
              </c:strCache>
            </c:strRef>
          </c:tx>
          <c:spPr>
            <a:solidFill>
              <a:schemeClr val="accent2"/>
            </a:solidFill>
            <a:ln>
              <a:noFill/>
            </a:ln>
            <a:effectLst/>
          </c:spPr>
          <c:invertIfNegative val="0"/>
          <c:cat>
            <c:strRef>
              <c:f>Sheet1!$A$67:$A$71</c:f>
              <c:strCache>
                <c:ptCount val="5"/>
                <c:pt idx="0">
                  <c:v>Increased competition</c:v>
                </c:pt>
                <c:pt idx="1">
                  <c:v>Changes in regulation</c:v>
                </c:pt>
                <c:pt idx="2">
                  <c:v>Increased tax rates</c:v>
                </c:pt>
                <c:pt idx="3">
                  <c:v>Unstable currency</c:v>
                </c:pt>
                <c:pt idx="4">
                  <c:v>Rising energy costs</c:v>
                </c:pt>
              </c:strCache>
            </c:strRef>
          </c:cat>
          <c:val>
            <c:numRef>
              <c:f>Sheet1!$C$67:$C$71</c:f>
              <c:numCache>
                <c:formatCode>0%</c:formatCode>
                <c:ptCount val="5"/>
                <c:pt idx="1">
                  <c:v>0.26227409420115322</c:v>
                </c:pt>
                <c:pt idx="2">
                  <c:v>0.15653598715121289</c:v>
                </c:pt>
                <c:pt idx="4">
                  <c:v>0.16758790599469672</c:v>
                </c:pt>
              </c:numCache>
            </c:numRef>
          </c:val>
          <c:extLst>
            <c:ext xmlns:c16="http://schemas.microsoft.com/office/drawing/2014/chart" uri="{C3380CC4-5D6E-409C-BE32-E72D297353CC}">
              <c16:uniqueId val="{00000001-00F4-40DB-A24C-D5BEC63FD1C2}"/>
            </c:ext>
          </c:extLst>
        </c:ser>
        <c:ser>
          <c:idx val="2"/>
          <c:order val="2"/>
          <c:tx>
            <c:strRef>
              <c:f>Sheet1!$D$66</c:f>
              <c:strCache>
                <c:ptCount val="1"/>
                <c:pt idx="0">
                  <c:v>2015</c:v>
                </c:pt>
              </c:strCache>
            </c:strRef>
          </c:tx>
          <c:spPr>
            <a:solidFill>
              <a:schemeClr val="accent3"/>
            </a:solidFill>
            <a:ln>
              <a:noFill/>
            </a:ln>
            <a:effectLst/>
          </c:spPr>
          <c:invertIfNegative val="0"/>
          <c:cat>
            <c:strRef>
              <c:f>Sheet1!$A$67:$A$71</c:f>
              <c:strCache>
                <c:ptCount val="5"/>
                <c:pt idx="0">
                  <c:v>Increased competition</c:v>
                </c:pt>
                <c:pt idx="1">
                  <c:v>Changes in regulation</c:v>
                </c:pt>
                <c:pt idx="2">
                  <c:v>Increased tax rates</c:v>
                </c:pt>
                <c:pt idx="3">
                  <c:v>Unstable currency</c:v>
                </c:pt>
                <c:pt idx="4">
                  <c:v>Rising energy costs</c:v>
                </c:pt>
              </c:strCache>
            </c:strRef>
          </c:cat>
          <c:val>
            <c:numRef>
              <c:f>Sheet1!$D$67:$D$71</c:f>
              <c:numCache>
                <c:formatCode>0%</c:formatCode>
                <c:ptCount val="5"/>
                <c:pt idx="0">
                  <c:v>0.36950749617881179</c:v>
                </c:pt>
                <c:pt idx="1">
                  <c:v>0.28397759876841855</c:v>
                </c:pt>
                <c:pt idx="2">
                  <c:v>0.1482308165788907</c:v>
                </c:pt>
                <c:pt idx="3">
                  <c:v>0.1301179137672806</c:v>
                </c:pt>
                <c:pt idx="4">
                  <c:v>8.142435437870077E-2</c:v>
                </c:pt>
              </c:numCache>
            </c:numRef>
          </c:val>
          <c:extLst>
            <c:ext xmlns:c16="http://schemas.microsoft.com/office/drawing/2014/chart" uri="{C3380CC4-5D6E-409C-BE32-E72D297353CC}">
              <c16:uniqueId val="{00000002-00F4-40DB-A24C-D5BEC63FD1C2}"/>
            </c:ext>
          </c:extLst>
        </c:ser>
        <c:ser>
          <c:idx val="3"/>
          <c:order val="3"/>
          <c:tx>
            <c:strRef>
              <c:f>Sheet1!$E$66</c:f>
              <c:strCache>
                <c:ptCount val="1"/>
                <c:pt idx="0">
                  <c:v>2016</c:v>
                </c:pt>
              </c:strCache>
            </c:strRef>
          </c:tx>
          <c:spPr>
            <a:solidFill>
              <a:schemeClr val="accent4"/>
            </a:solidFill>
            <a:ln>
              <a:noFill/>
            </a:ln>
            <a:effectLst/>
          </c:spPr>
          <c:invertIfNegative val="0"/>
          <c:cat>
            <c:strRef>
              <c:f>Sheet1!$A$67:$A$71</c:f>
              <c:strCache>
                <c:ptCount val="5"/>
                <c:pt idx="0">
                  <c:v>Increased competition</c:v>
                </c:pt>
                <c:pt idx="1">
                  <c:v>Changes in regulation</c:v>
                </c:pt>
                <c:pt idx="2">
                  <c:v>Increased tax rates</c:v>
                </c:pt>
                <c:pt idx="3">
                  <c:v>Unstable currency</c:v>
                </c:pt>
                <c:pt idx="4">
                  <c:v>Rising energy costs</c:v>
                </c:pt>
              </c:strCache>
            </c:strRef>
          </c:cat>
          <c:val>
            <c:numRef>
              <c:f>Sheet1!$E$67:$E$71</c:f>
              <c:numCache>
                <c:formatCode>0%</c:formatCode>
                <c:ptCount val="5"/>
                <c:pt idx="0">
                  <c:v>0.36164551538445755</c:v>
                </c:pt>
                <c:pt idx="1">
                  <c:v>0.21497428795481868</c:v>
                </c:pt>
                <c:pt idx="2">
                  <c:v>9.9283216532848079E-2</c:v>
                </c:pt>
                <c:pt idx="3">
                  <c:v>0.11326861893642895</c:v>
                </c:pt>
                <c:pt idx="4">
                  <c:v>6.290591672602211E-2</c:v>
                </c:pt>
              </c:numCache>
            </c:numRef>
          </c:val>
          <c:extLst>
            <c:ext xmlns:c16="http://schemas.microsoft.com/office/drawing/2014/chart" uri="{C3380CC4-5D6E-409C-BE32-E72D297353CC}">
              <c16:uniqueId val="{00000003-00F4-40DB-A24C-D5BEC63FD1C2}"/>
            </c:ext>
          </c:extLst>
        </c:ser>
        <c:ser>
          <c:idx val="4"/>
          <c:order val="4"/>
          <c:tx>
            <c:strRef>
              <c:f>Sheet1!$F$66</c:f>
              <c:strCache>
                <c:ptCount val="1"/>
                <c:pt idx="0">
                  <c:v>2017</c:v>
                </c:pt>
              </c:strCache>
            </c:strRef>
          </c:tx>
          <c:spPr>
            <a:solidFill>
              <a:schemeClr val="accent5"/>
            </a:solidFill>
            <a:ln>
              <a:noFill/>
            </a:ln>
            <a:effectLst/>
          </c:spPr>
          <c:invertIfNegative val="0"/>
          <c:cat>
            <c:strRef>
              <c:f>Sheet1!$A$67:$A$71</c:f>
              <c:strCache>
                <c:ptCount val="5"/>
                <c:pt idx="0">
                  <c:v>Increased competition</c:v>
                </c:pt>
                <c:pt idx="1">
                  <c:v>Changes in regulation</c:v>
                </c:pt>
                <c:pt idx="2">
                  <c:v>Increased tax rates</c:v>
                </c:pt>
                <c:pt idx="3">
                  <c:v>Unstable currency</c:v>
                </c:pt>
                <c:pt idx="4">
                  <c:v>Rising energy costs</c:v>
                </c:pt>
              </c:strCache>
            </c:strRef>
          </c:cat>
          <c:val>
            <c:numRef>
              <c:f>Sheet1!$F$67:$F$71</c:f>
              <c:numCache>
                <c:formatCode>0%</c:formatCode>
                <c:ptCount val="5"/>
                <c:pt idx="0">
                  <c:v>0.3697048828292675</c:v>
                </c:pt>
                <c:pt idx="1">
                  <c:v>0.28150840465190541</c:v>
                </c:pt>
                <c:pt idx="2">
                  <c:v>0.10336225793498655</c:v>
                </c:pt>
                <c:pt idx="3">
                  <c:v>0.15730147564264702</c:v>
                </c:pt>
                <c:pt idx="4">
                  <c:v>6.2426260818684152E-2</c:v>
                </c:pt>
              </c:numCache>
            </c:numRef>
          </c:val>
          <c:extLst>
            <c:ext xmlns:c16="http://schemas.microsoft.com/office/drawing/2014/chart" uri="{C3380CC4-5D6E-409C-BE32-E72D297353CC}">
              <c16:uniqueId val="{00000004-00F4-40DB-A24C-D5BEC63FD1C2}"/>
            </c:ext>
          </c:extLst>
        </c:ser>
        <c:ser>
          <c:idx val="5"/>
          <c:order val="5"/>
          <c:tx>
            <c:strRef>
              <c:f>Sheet1!$G$66</c:f>
              <c:strCache>
                <c:ptCount val="1"/>
                <c:pt idx="0">
                  <c:v>2018</c:v>
                </c:pt>
              </c:strCache>
            </c:strRef>
          </c:tx>
          <c:spPr>
            <a:solidFill>
              <a:schemeClr val="accent6"/>
            </a:solidFill>
            <a:ln>
              <a:noFill/>
            </a:ln>
            <a:effectLst/>
          </c:spPr>
          <c:invertIfNegative val="0"/>
          <c:cat>
            <c:strRef>
              <c:f>Sheet1!$A$67:$A$71</c:f>
              <c:strCache>
                <c:ptCount val="5"/>
                <c:pt idx="0">
                  <c:v>Increased competition</c:v>
                </c:pt>
                <c:pt idx="1">
                  <c:v>Changes in regulation</c:v>
                </c:pt>
                <c:pt idx="2">
                  <c:v>Increased tax rates</c:v>
                </c:pt>
                <c:pt idx="3">
                  <c:v>Unstable currency</c:v>
                </c:pt>
                <c:pt idx="4">
                  <c:v>Rising energy costs</c:v>
                </c:pt>
              </c:strCache>
            </c:strRef>
          </c:cat>
          <c:val>
            <c:numRef>
              <c:f>Sheet1!$G$67:$G$71</c:f>
              <c:numCache>
                <c:formatCode>0%</c:formatCode>
                <c:ptCount val="5"/>
                <c:pt idx="0">
                  <c:v>0.3</c:v>
                </c:pt>
                <c:pt idx="1">
                  <c:v>0.32</c:v>
                </c:pt>
                <c:pt idx="2">
                  <c:v>0.11</c:v>
                </c:pt>
                <c:pt idx="3">
                  <c:v>0.11</c:v>
                </c:pt>
                <c:pt idx="4">
                  <c:v>0.09</c:v>
                </c:pt>
              </c:numCache>
            </c:numRef>
          </c:val>
          <c:extLst>
            <c:ext xmlns:c16="http://schemas.microsoft.com/office/drawing/2014/chart" uri="{C3380CC4-5D6E-409C-BE32-E72D297353CC}">
              <c16:uniqueId val="{00000005-00F4-40DB-A24C-D5BEC63FD1C2}"/>
            </c:ext>
          </c:extLst>
        </c:ser>
        <c:dLbls>
          <c:showLegendKey val="0"/>
          <c:showVal val="0"/>
          <c:showCatName val="0"/>
          <c:showSerName val="0"/>
          <c:showPercent val="0"/>
          <c:showBubbleSize val="0"/>
        </c:dLbls>
        <c:gapWidth val="182"/>
        <c:axId val="495902072"/>
        <c:axId val="495902856"/>
      </c:barChart>
      <c:catAx>
        <c:axId val="49590207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495902856"/>
        <c:crosses val="autoZero"/>
        <c:auto val="1"/>
        <c:lblAlgn val="ctr"/>
        <c:lblOffset val="100"/>
        <c:noMultiLvlLbl val="0"/>
      </c:catAx>
      <c:valAx>
        <c:axId val="495902856"/>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49590207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2000"/>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Sheet1!$A$90</c:f>
              <c:strCache>
                <c:ptCount val="1"/>
                <c:pt idx="0">
                  <c:v>Increase turnover</c:v>
                </c:pt>
              </c:strCache>
            </c:strRef>
          </c:tx>
          <c:spPr>
            <a:solidFill>
              <a:schemeClr val="accent1"/>
            </a:solidFill>
            <a:ln>
              <a:noFill/>
            </a:ln>
            <a:effectLst/>
          </c:spPr>
          <c:invertIfNegative val="0"/>
          <c:cat>
            <c:numRef>
              <c:f>Sheet1!$B$89:$E$89</c:f>
              <c:numCache>
                <c:formatCode>General</c:formatCode>
                <c:ptCount val="4"/>
                <c:pt idx="0">
                  <c:v>2015</c:v>
                </c:pt>
                <c:pt idx="1">
                  <c:v>2016</c:v>
                </c:pt>
                <c:pt idx="2">
                  <c:v>2017</c:v>
                </c:pt>
                <c:pt idx="3">
                  <c:v>2018</c:v>
                </c:pt>
              </c:numCache>
            </c:numRef>
          </c:cat>
          <c:val>
            <c:numRef>
              <c:f>Sheet1!$B$90:$E$90</c:f>
              <c:numCache>
                <c:formatCode>0%</c:formatCode>
                <c:ptCount val="4"/>
                <c:pt idx="0">
                  <c:v>0.37048198972304947</c:v>
                </c:pt>
                <c:pt idx="1">
                  <c:v>0.34283656793721301</c:v>
                </c:pt>
                <c:pt idx="2">
                  <c:v>0.45001944966567115</c:v>
                </c:pt>
                <c:pt idx="3">
                  <c:v>0.33820105820105822</c:v>
                </c:pt>
              </c:numCache>
            </c:numRef>
          </c:val>
          <c:extLst>
            <c:ext xmlns:c16="http://schemas.microsoft.com/office/drawing/2014/chart" uri="{C3380CC4-5D6E-409C-BE32-E72D297353CC}">
              <c16:uniqueId val="{00000000-E650-4AA3-8F87-3166D602D550}"/>
            </c:ext>
          </c:extLst>
        </c:ser>
        <c:ser>
          <c:idx val="1"/>
          <c:order val="1"/>
          <c:tx>
            <c:strRef>
              <c:f>Sheet1!$A$91</c:f>
              <c:strCache>
                <c:ptCount val="1"/>
                <c:pt idx="0">
                  <c:v>Improve profitability</c:v>
                </c:pt>
              </c:strCache>
            </c:strRef>
          </c:tx>
          <c:spPr>
            <a:solidFill>
              <a:schemeClr val="accent2"/>
            </a:solidFill>
            <a:ln>
              <a:noFill/>
            </a:ln>
            <a:effectLst/>
          </c:spPr>
          <c:invertIfNegative val="0"/>
          <c:cat>
            <c:numRef>
              <c:f>Sheet1!$B$89:$E$89</c:f>
              <c:numCache>
                <c:formatCode>General</c:formatCode>
                <c:ptCount val="4"/>
                <c:pt idx="0">
                  <c:v>2015</c:v>
                </c:pt>
                <c:pt idx="1">
                  <c:v>2016</c:v>
                </c:pt>
                <c:pt idx="2">
                  <c:v>2017</c:v>
                </c:pt>
                <c:pt idx="3">
                  <c:v>2018</c:v>
                </c:pt>
              </c:numCache>
            </c:numRef>
          </c:cat>
          <c:val>
            <c:numRef>
              <c:f>Sheet1!$B$91:$E$91</c:f>
              <c:numCache>
                <c:formatCode>0%</c:formatCode>
                <c:ptCount val="4"/>
                <c:pt idx="0">
                  <c:v>0.59184795359955467</c:v>
                </c:pt>
                <c:pt idx="1">
                  <c:v>0.57016389093722553</c:v>
                </c:pt>
                <c:pt idx="2">
                  <c:v>0.63571717830777241</c:v>
                </c:pt>
                <c:pt idx="3">
                  <c:v>0.48740740740740734</c:v>
                </c:pt>
              </c:numCache>
            </c:numRef>
          </c:val>
          <c:extLst>
            <c:ext xmlns:c16="http://schemas.microsoft.com/office/drawing/2014/chart" uri="{C3380CC4-5D6E-409C-BE32-E72D297353CC}">
              <c16:uniqueId val="{00000001-E650-4AA3-8F87-3166D602D550}"/>
            </c:ext>
          </c:extLst>
        </c:ser>
        <c:ser>
          <c:idx val="2"/>
          <c:order val="2"/>
          <c:tx>
            <c:strRef>
              <c:f>Sheet1!$A$92</c:f>
              <c:strCache>
                <c:ptCount val="1"/>
                <c:pt idx="0">
                  <c:v>Attract new talent</c:v>
                </c:pt>
              </c:strCache>
            </c:strRef>
          </c:tx>
          <c:spPr>
            <a:solidFill>
              <a:schemeClr val="accent3"/>
            </a:solidFill>
            <a:ln>
              <a:noFill/>
            </a:ln>
            <a:effectLst/>
          </c:spPr>
          <c:invertIfNegative val="0"/>
          <c:cat>
            <c:numRef>
              <c:f>Sheet1!$B$89:$E$89</c:f>
              <c:numCache>
                <c:formatCode>General</c:formatCode>
                <c:ptCount val="4"/>
                <c:pt idx="0">
                  <c:v>2015</c:v>
                </c:pt>
                <c:pt idx="1">
                  <c:v>2016</c:v>
                </c:pt>
                <c:pt idx="2">
                  <c:v>2017</c:v>
                </c:pt>
                <c:pt idx="3">
                  <c:v>2018</c:v>
                </c:pt>
              </c:numCache>
            </c:numRef>
          </c:cat>
          <c:val>
            <c:numRef>
              <c:f>Sheet1!$B$92:$E$92</c:f>
              <c:numCache>
                <c:formatCode>0%</c:formatCode>
                <c:ptCount val="4"/>
                <c:pt idx="0">
                  <c:v>0.16319169597501706</c:v>
                </c:pt>
                <c:pt idx="1">
                  <c:v>0.18181112961798443</c:v>
                </c:pt>
                <c:pt idx="2">
                  <c:v>0.31353164840883496</c:v>
                </c:pt>
                <c:pt idx="3">
                  <c:v>0.24867724867724866</c:v>
                </c:pt>
              </c:numCache>
            </c:numRef>
          </c:val>
          <c:extLst>
            <c:ext xmlns:c16="http://schemas.microsoft.com/office/drawing/2014/chart" uri="{C3380CC4-5D6E-409C-BE32-E72D297353CC}">
              <c16:uniqueId val="{00000002-E650-4AA3-8F87-3166D602D550}"/>
            </c:ext>
          </c:extLst>
        </c:ser>
        <c:ser>
          <c:idx val="3"/>
          <c:order val="3"/>
          <c:tx>
            <c:strRef>
              <c:f>Sheet1!$A$93</c:f>
              <c:strCache>
                <c:ptCount val="1"/>
                <c:pt idx="0">
                  <c:v>Become more innovative</c:v>
                </c:pt>
              </c:strCache>
            </c:strRef>
          </c:tx>
          <c:spPr>
            <a:solidFill>
              <a:schemeClr val="accent4"/>
            </a:solidFill>
            <a:ln>
              <a:noFill/>
            </a:ln>
            <a:effectLst/>
          </c:spPr>
          <c:invertIfNegative val="0"/>
          <c:cat>
            <c:numRef>
              <c:f>Sheet1!$B$89:$E$89</c:f>
              <c:numCache>
                <c:formatCode>General</c:formatCode>
                <c:ptCount val="4"/>
                <c:pt idx="0">
                  <c:v>2015</c:v>
                </c:pt>
                <c:pt idx="1">
                  <c:v>2016</c:v>
                </c:pt>
                <c:pt idx="2">
                  <c:v>2017</c:v>
                </c:pt>
                <c:pt idx="3">
                  <c:v>2018</c:v>
                </c:pt>
              </c:numCache>
            </c:numRef>
          </c:cat>
          <c:val>
            <c:numRef>
              <c:f>Sheet1!$B$93:$E$93</c:f>
              <c:numCache>
                <c:formatCode>0%</c:formatCode>
                <c:ptCount val="4"/>
                <c:pt idx="0">
                  <c:v>0.23105931268777877</c:v>
                </c:pt>
                <c:pt idx="1">
                  <c:v>0.24605852468337444</c:v>
                </c:pt>
                <c:pt idx="2">
                  <c:v>0.36689098688405813</c:v>
                </c:pt>
                <c:pt idx="3">
                  <c:v>0.24867724867724866</c:v>
                </c:pt>
              </c:numCache>
            </c:numRef>
          </c:val>
          <c:extLst>
            <c:ext xmlns:c16="http://schemas.microsoft.com/office/drawing/2014/chart" uri="{C3380CC4-5D6E-409C-BE32-E72D297353CC}">
              <c16:uniqueId val="{00000003-E650-4AA3-8F87-3166D602D550}"/>
            </c:ext>
          </c:extLst>
        </c:ser>
        <c:dLbls>
          <c:showLegendKey val="0"/>
          <c:showVal val="0"/>
          <c:showCatName val="0"/>
          <c:showSerName val="0"/>
          <c:showPercent val="0"/>
          <c:showBubbleSize val="0"/>
        </c:dLbls>
        <c:gapWidth val="219"/>
        <c:overlap val="-27"/>
        <c:axId val="498936888"/>
        <c:axId val="498931792"/>
      </c:barChart>
      <c:catAx>
        <c:axId val="4989368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498931792"/>
        <c:crosses val="autoZero"/>
        <c:auto val="1"/>
        <c:lblAlgn val="ctr"/>
        <c:lblOffset val="100"/>
        <c:noMultiLvlLbl val="0"/>
      </c:catAx>
      <c:valAx>
        <c:axId val="49893179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49893688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20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21582" cy="495348"/>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idx="1"/>
          </p:nvPr>
        </p:nvSpPr>
        <p:spPr>
          <a:xfrm>
            <a:off x="3818971" y="0"/>
            <a:ext cx="2921582" cy="495348"/>
          </a:xfrm>
          <a:prstGeom prst="rect">
            <a:avLst/>
          </a:prstGeom>
        </p:spPr>
        <p:txBody>
          <a:bodyPr vert="horz" lIns="91440" tIns="45720" rIns="91440" bIns="45720" rtlCol="0"/>
          <a:lstStyle>
            <a:lvl1pPr algn="r">
              <a:defRPr sz="1200"/>
            </a:lvl1pPr>
          </a:lstStyle>
          <a:p>
            <a:fld id="{2664D73D-CDD5-4C69-895A-570B2C72439B}" type="datetimeFigureOut">
              <a:rPr lang="nl-NL" smtClean="0"/>
              <a:t>5-11-2018</a:t>
            </a:fld>
            <a:endParaRPr lang="nl-NL"/>
          </a:p>
        </p:txBody>
      </p:sp>
      <p:sp>
        <p:nvSpPr>
          <p:cNvPr id="4" name="Slide Image Placeholder 3"/>
          <p:cNvSpPr>
            <a:spLocks noGrp="1" noRot="1" noChangeAspect="1"/>
          </p:cNvSpPr>
          <p:nvPr>
            <p:ph type="sldImg" idx="2"/>
          </p:nvPr>
        </p:nvSpPr>
        <p:spPr>
          <a:xfrm>
            <a:off x="409575" y="1233488"/>
            <a:ext cx="5922963" cy="3332162"/>
          </a:xfrm>
          <a:prstGeom prst="rect">
            <a:avLst/>
          </a:prstGeom>
          <a:noFill/>
          <a:ln w="12700">
            <a:solidFill>
              <a:prstClr val="black"/>
            </a:solidFill>
          </a:ln>
        </p:spPr>
        <p:txBody>
          <a:bodyPr vert="horz" lIns="91440" tIns="45720" rIns="91440" bIns="45720" rtlCol="0" anchor="ctr"/>
          <a:lstStyle/>
          <a:p>
            <a:endParaRPr lang="nl-NL"/>
          </a:p>
        </p:txBody>
      </p:sp>
      <p:sp>
        <p:nvSpPr>
          <p:cNvPr id="5" name="Notes Placeholder 4"/>
          <p:cNvSpPr>
            <a:spLocks noGrp="1"/>
          </p:cNvSpPr>
          <p:nvPr>
            <p:ph type="body" sz="quarter" idx="3"/>
          </p:nvPr>
        </p:nvSpPr>
        <p:spPr>
          <a:xfrm>
            <a:off x="674212" y="4751220"/>
            <a:ext cx="5393690" cy="388736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6" name="Footer Placeholder 5"/>
          <p:cNvSpPr>
            <a:spLocks noGrp="1"/>
          </p:cNvSpPr>
          <p:nvPr>
            <p:ph type="ftr" sz="quarter" idx="4"/>
          </p:nvPr>
        </p:nvSpPr>
        <p:spPr>
          <a:xfrm>
            <a:off x="0" y="9377318"/>
            <a:ext cx="2921582" cy="495347"/>
          </a:xfrm>
          <a:prstGeom prst="rect">
            <a:avLst/>
          </a:prstGeom>
        </p:spPr>
        <p:txBody>
          <a:bodyPr vert="horz" lIns="91440" tIns="45720" rIns="91440" bIns="45720" rtlCol="0" anchor="b"/>
          <a:lstStyle>
            <a:lvl1pPr algn="l">
              <a:defRPr sz="1200"/>
            </a:lvl1pPr>
          </a:lstStyle>
          <a:p>
            <a:endParaRPr lang="nl-NL"/>
          </a:p>
        </p:txBody>
      </p:sp>
      <p:sp>
        <p:nvSpPr>
          <p:cNvPr id="7" name="Slide Number Placeholder 6"/>
          <p:cNvSpPr>
            <a:spLocks noGrp="1"/>
          </p:cNvSpPr>
          <p:nvPr>
            <p:ph type="sldNum" sz="quarter" idx="5"/>
          </p:nvPr>
        </p:nvSpPr>
        <p:spPr>
          <a:xfrm>
            <a:off x="3818971" y="9377318"/>
            <a:ext cx="2921582" cy="495347"/>
          </a:xfrm>
          <a:prstGeom prst="rect">
            <a:avLst/>
          </a:prstGeom>
        </p:spPr>
        <p:txBody>
          <a:bodyPr vert="horz" lIns="91440" tIns="45720" rIns="91440" bIns="45720" rtlCol="0" anchor="b"/>
          <a:lstStyle>
            <a:lvl1pPr algn="r">
              <a:defRPr sz="1200"/>
            </a:lvl1pPr>
          </a:lstStyle>
          <a:p>
            <a:fld id="{2962FC4B-A364-4FC0-ACD4-59377E92F24F}" type="slidenum">
              <a:rPr lang="nl-NL" smtClean="0"/>
              <a:t>‹#›</a:t>
            </a:fld>
            <a:endParaRPr lang="nl-NL"/>
          </a:p>
        </p:txBody>
      </p:sp>
    </p:spTree>
    <p:extLst>
      <p:ext uri="{BB962C8B-B14F-4D97-AF65-F5344CB8AC3E}">
        <p14:creationId xmlns:p14="http://schemas.microsoft.com/office/powerpoint/2010/main" val="16492801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2962FC4B-A364-4FC0-ACD4-59377E92F24F}" type="slidenum">
              <a:rPr lang="nl-NL" smtClean="0"/>
              <a:t>1</a:t>
            </a:fld>
            <a:endParaRPr lang="nl-NL"/>
          </a:p>
        </p:txBody>
      </p:sp>
    </p:spTree>
    <p:extLst>
      <p:ext uri="{BB962C8B-B14F-4D97-AF65-F5344CB8AC3E}">
        <p14:creationId xmlns:p14="http://schemas.microsoft.com/office/powerpoint/2010/main" val="11228736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2962FC4B-A364-4FC0-ACD4-59377E92F24F}" type="slidenum">
              <a:rPr lang="nl-NL" smtClean="0"/>
              <a:t>10</a:t>
            </a:fld>
            <a:endParaRPr lang="nl-NL"/>
          </a:p>
        </p:txBody>
      </p:sp>
    </p:spTree>
    <p:extLst>
      <p:ext uri="{BB962C8B-B14F-4D97-AF65-F5344CB8AC3E}">
        <p14:creationId xmlns:p14="http://schemas.microsoft.com/office/powerpoint/2010/main" val="26882739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2962FC4B-A364-4FC0-ACD4-59377E92F24F}" type="slidenum">
              <a:rPr lang="nl-NL" smtClean="0"/>
              <a:t>11</a:t>
            </a:fld>
            <a:endParaRPr lang="nl-NL"/>
          </a:p>
        </p:txBody>
      </p:sp>
    </p:spTree>
    <p:extLst>
      <p:ext uri="{BB962C8B-B14F-4D97-AF65-F5344CB8AC3E}">
        <p14:creationId xmlns:p14="http://schemas.microsoft.com/office/powerpoint/2010/main" val="27880118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2962FC4B-A364-4FC0-ACD4-59377E92F24F}" type="slidenum">
              <a:rPr lang="nl-NL" smtClean="0"/>
              <a:t>12</a:t>
            </a:fld>
            <a:endParaRPr lang="nl-NL"/>
          </a:p>
        </p:txBody>
      </p:sp>
    </p:spTree>
    <p:extLst>
      <p:ext uri="{BB962C8B-B14F-4D97-AF65-F5344CB8AC3E}">
        <p14:creationId xmlns:p14="http://schemas.microsoft.com/office/powerpoint/2010/main" val="9938423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2962FC4B-A364-4FC0-ACD4-59377E92F24F}" type="slidenum">
              <a:rPr lang="nl-NL" smtClean="0"/>
              <a:t>13</a:t>
            </a:fld>
            <a:endParaRPr lang="nl-NL"/>
          </a:p>
        </p:txBody>
      </p:sp>
    </p:spTree>
    <p:extLst>
      <p:ext uri="{BB962C8B-B14F-4D97-AF65-F5344CB8AC3E}">
        <p14:creationId xmlns:p14="http://schemas.microsoft.com/office/powerpoint/2010/main" val="35930682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2962FC4B-A364-4FC0-ACD4-59377E92F24F}" type="slidenum">
              <a:rPr lang="nl-NL" smtClean="0"/>
              <a:t>14</a:t>
            </a:fld>
            <a:endParaRPr lang="nl-NL"/>
          </a:p>
        </p:txBody>
      </p:sp>
    </p:spTree>
    <p:extLst>
      <p:ext uri="{BB962C8B-B14F-4D97-AF65-F5344CB8AC3E}">
        <p14:creationId xmlns:p14="http://schemas.microsoft.com/office/powerpoint/2010/main" val="3982007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2962FC4B-A364-4FC0-ACD4-59377E92F24F}" type="slidenum">
              <a:rPr lang="nl-NL" smtClean="0"/>
              <a:t>15</a:t>
            </a:fld>
            <a:endParaRPr lang="nl-NL"/>
          </a:p>
        </p:txBody>
      </p:sp>
    </p:spTree>
    <p:extLst>
      <p:ext uri="{BB962C8B-B14F-4D97-AF65-F5344CB8AC3E}">
        <p14:creationId xmlns:p14="http://schemas.microsoft.com/office/powerpoint/2010/main" val="4320023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2962FC4B-A364-4FC0-ACD4-59377E92F24F}" type="slidenum">
              <a:rPr lang="nl-NL" smtClean="0"/>
              <a:t>16</a:t>
            </a:fld>
            <a:endParaRPr lang="nl-NL"/>
          </a:p>
        </p:txBody>
      </p:sp>
    </p:spTree>
    <p:extLst>
      <p:ext uri="{BB962C8B-B14F-4D97-AF65-F5344CB8AC3E}">
        <p14:creationId xmlns:p14="http://schemas.microsoft.com/office/powerpoint/2010/main" val="13130248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2962FC4B-A364-4FC0-ACD4-59377E92F24F}" type="slidenum">
              <a:rPr lang="nl-NL" smtClean="0"/>
              <a:t>17</a:t>
            </a:fld>
            <a:endParaRPr lang="nl-NL"/>
          </a:p>
        </p:txBody>
      </p:sp>
    </p:spTree>
    <p:extLst>
      <p:ext uri="{BB962C8B-B14F-4D97-AF65-F5344CB8AC3E}">
        <p14:creationId xmlns:p14="http://schemas.microsoft.com/office/powerpoint/2010/main" val="22014122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2962FC4B-A364-4FC0-ACD4-59377E92F24F}" type="slidenum">
              <a:rPr lang="nl-NL" smtClean="0"/>
              <a:t>18</a:t>
            </a:fld>
            <a:endParaRPr lang="nl-NL"/>
          </a:p>
        </p:txBody>
      </p:sp>
    </p:spTree>
    <p:extLst>
      <p:ext uri="{BB962C8B-B14F-4D97-AF65-F5344CB8AC3E}">
        <p14:creationId xmlns:p14="http://schemas.microsoft.com/office/powerpoint/2010/main" val="26696036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2962FC4B-A364-4FC0-ACD4-59377E92F24F}" type="slidenum">
              <a:rPr lang="nl-NL" smtClean="0"/>
              <a:t>24</a:t>
            </a:fld>
            <a:endParaRPr lang="nl-NL"/>
          </a:p>
        </p:txBody>
      </p:sp>
    </p:spTree>
    <p:extLst>
      <p:ext uri="{BB962C8B-B14F-4D97-AF65-F5344CB8AC3E}">
        <p14:creationId xmlns:p14="http://schemas.microsoft.com/office/powerpoint/2010/main" val="25093198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2962FC4B-A364-4FC0-ACD4-59377E92F24F}" type="slidenum">
              <a:rPr lang="nl-NL" smtClean="0"/>
              <a:t>2</a:t>
            </a:fld>
            <a:endParaRPr lang="nl-NL"/>
          </a:p>
        </p:txBody>
      </p:sp>
    </p:spTree>
    <p:extLst>
      <p:ext uri="{BB962C8B-B14F-4D97-AF65-F5344CB8AC3E}">
        <p14:creationId xmlns:p14="http://schemas.microsoft.com/office/powerpoint/2010/main" val="4263180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2962FC4B-A364-4FC0-ACD4-59377E92F24F}" type="slidenum">
              <a:rPr lang="nl-NL" smtClean="0"/>
              <a:t>3</a:t>
            </a:fld>
            <a:endParaRPr lang="nl-NL"/>
          </a:p>
        </p:txBody>
      </p:sp>
    </p:spTree>
    <p:extLst>
      <p:ext uri="{BB962C8B-B14F-4D97-AF65-F5344CB8AC3E}">
        <p14:creationId xmlns:p14="http://schemas.microsoft.com/office/powerpoint/2010/main" val="30590153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2962FC4B-A364-4FC0-ACD4-59377E92F24F}" type="slidenum">
              <a:rPr lang="nl-NL" smtClean="0"/>
              <a:t>4</a:t>
            </a:fld>
            <a:endParaRPr lang="nl-NL"/>
          </a:p>
        </p:txBody>
      </p:sp>
    </p:spTree>
    <p:extLst>
      <p:ext uri="{BB962C8B-B14F-4D97-AF65-F5344CB8AC3E}">
        <p14:creationId xmlns:p14="http://schemas.microsoft.com/office/powerpoint/2010/main" val="19081618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2962FC4B-A364-4FC0-ACD4-59377E92F24F}" type="slidenum">
              <a:rPr lang="nl-NL" smtClean="0"/>
              <a:t>5</a:t>
            </a:fld>
            <a:endParaRPr lang="nl-NL"/>
          </a:p>
        </p:txBody>
      </p:sp>
    </p:spTree>
    <p:extLst>
      <p:ext uri="{BB962C8B-B14F-4D97-AF65-F5344CB8AC3E}">
        <p14:creationId xmlns:p14="http://schemas.microsoft.com/office/powerpoint/2010/main" val="40829939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2962FC4B-A364-4FC0-ACD4-59377E92F24F}" type="slidenum">
              <a:rPr lang="nl-NL" smtClean="0"/>
              <a:t>6</a:t>
            </a:fld>
            <a:endParaRPr lang="nl-NL"/>
          </a:p>
        </p:txBody>
      </p:sp>
    </p:spTree>
    <p:extLst>
      <p:ext uri="{BB962C8B-B14F-4D97-AF65-F5344CB8AC3E}">
        <p14:creationId xmlns:p14="http://schemas.microsoft.com/office/powerpoint/2010/main" val="10788854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2962FC4B-A364-4FC0-ACD4-59377E92F24F}" type="slidenum">
              <a:rPr lang="nl-NL" smtClean="0"/>
              <a:t>7</a:t>
            </a:fld>
            <a:endParaRPr lang="nl-NL"/>
          </a:p>
        </p:txBody>
      </p:sp>
    </p:spTree>
    <p:extLst>
      <p:ext uri="{BB962C8B-B14F-4D97-AF65-F5344CB8AC3E}">
        <p14:creationId xmlns:p14="http://schemas.microsoft.com/office/powerpoint/2010/main" val="34306170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2962FC4B-A364-4FC0-ACD4-59377E92F24F}" type="slidenum">
              <a:rPr lang="nl-NL" smtClean="0"/>
              <a:t>8</a:t>
            </a:fld>
            <a:endParaRPr lang="nl-NL"/>
          </a:p>
        </p:txBody>
      </p:sp>
    </p:spTree>
    <p:extLst>
      <p:ext uri="{BB962C8B-B14F-4D97-AF65-F5344CB8AC3E}">
        <p14:creationId xmlns:p14="http://schemas.microsoft.com/office/powerpoint/2010/main" val="42468008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2962FC4B-A364-4FC0-ACD4-59377E92F24F}" type="slidenum">
              <a:rPr lang="nl-NL" smtClean="0"/>
              <a:t>9</a:t>
            </a:fld>
            <a:endParaRPr lang="nl-NL"/>
          </a:p>
        </p:txBody>
      </p:sp>
    </p:spTree>
    <p:extLst>
      <p:ext uri="{BB962C8B-B14F-4D97-AF65-F5344CB8AC3E}">
        <p14:creationId xmlns:p14="http://schemas.microsoft.com/office/powerpoint/2010/main" val="33195792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1 - Right light vertical image">
    <p:spTree>
      <p:nvGrpSpPr>
        <p:cNvPr id="1" name=""/>
        <p:cNvGrpSpPr/>
        <p:nvPr/>
      </p:nvGrpSpPr>
      <p:grpSpPr>
        <a:xfrm>
          <a:off x="0" y="0"/>
          <a:ext cx="0" cy="0"/>
          <a:chOff x="0" y="0"/>
          <a:chExt cx="0" cy="0"/>
        </a:xfrm>
      </p:grpSpPr>
      <p:sp>
        <p:nvSpPr>
          <p:cNvPr id="2" name="Title 1"/>
          <p:cNvSpPr>
            <a:spLocks noGrp="1"/>
          </p:cNvSpPr>
          <p:nvPr>
            <p:ph type="ctrTitle"/>
          </p:nvPr>
        </p:nvSpPr>
        <p:spPr>
          <a:xfrm>
            <a:off x="969600" y="1339200"/>
            <a:ext cx="8256000" cy="3510000"/>
          </a:xfrm>
        </p:spPr>
        <p:txBody>
          <a:bodyPr anchor="t" anchorCtr="0"/>
          <a:lstStyle>
            <a:lvl1pPr algn="l">
              <a:defRPr sz="11000"/>
            </a:lvl1pPr>
          </a:lstStyle>
          <a:p>
            <a:r>
              <a:rPr lang="en-US"/>
              <a:t>Click to edit Master title style</a:t>
            </a:r>
            <a:endParaRPr lang="en-US" dirty="0"/>
          </a:p>
        </p:txBody>
      </p:sp>
      <p:sp>
        <p:nvSpPr>
          <p:cNvPr id="3" name="Subtitle 2"/>
          <p:cNvSpPr>
            <a:spLocks noGrp="1"/>
          </p:cNvSpPr>
          <p:nvPr>
            <p:ph type="subTitle" idx="1"/>
          </p:nvPr>
        </p:nvSpPr>
        <p:spPr>
          <a:xfrm>
            <a:off x="969600" y="5036400"/>
            <a:ext cx="8256000" cy="216000"/>
          </a:xfrm>
        </p:spPr>
        <p:txBody>
          <a:bodyPr anchor="t" anchorCtr="0"/>
          <a:lstStyle>
            <a:lvl1pPr marL="0" indent="0" algn="l">
              <a:buNone/>
              <a:defRPr sz="11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Freeform 19"/>
          <p:cNvSpPr>
            <a:spLocks noEditPoints="1"/>
          </p:cNvSpPr>
          <p:nvPr userDrawn="1"/>
        </p:nvSpPr>
        <p:spPr bwMode="auto">
          <a:xfrm>
            <a:off x="1008000" y="784800"/>
            <a:ext cx="10368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GB" sz="1800" dirty="0"/>
          </a:p>
        </p:txBody>
      </p:sp>
    </p:spTree>
    <p:extLst>
      <p:ext uri="{BB962C8B-B14F-4D97-AF65-F5344CB8AC3E}">
        <p14:creationId xmlns:p14="http://schemas.microsoft.com/office/powerpoint/2010/main" val="29860921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 preserve="1">
  <p:cSld name="Divider 3">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726400" y="1346400"/>
            <a:ext cx="8256000" cy="3510000"/>
          </a:xfrm>
        </p:spPr>
        <p:txBody>
          <a:bodyPr anchor="t" anchorCtr="0"/>
          <a:lstStyle>
            <a:lvl1pPr algn="l">
              <a:defRPr sz="11000">
                <a:solidFill>
                  <a:schemeClr val="bg1"/>
                </a:solidFill>
              </a:defRPr>
            </a:lvl1pPr>
          </a:lstStyle>
          <a:p>
            <a:r>
              <a:rPr lang="en-US"/>
              <a:t>Click to edit Master title style</a:t>
            </a:r>
            <a:endParaRPr lang="en-US" dirty="0"/>
          </a:p>
        </p:txBody>
      </p:sp>
      <p:sp>
        <p:nvSpPr>
          <p:cNvPr id="3" name="Subtitle 2"/>
          <p:cNvSpPr>
            <a:spLocks noGrp="1"/>
          </p:cNvSpPr>
          <p:nvPr>
            <p:ph type="subTitle" idx="1" hasCustomPrompt="1"/>
          </p:nvPr>
        </p:nvSpPr>
        <p:spPr>
          <a:xfrm>
            <a:off x="2779200" y="5036400"/>
            <a:ext cx="8256000" cy="216000"/>
          </a:xfrm>
        </p:spPr>
        <p:txBody>
          <a:bodyPr anchor="t" anchorCtr="0"/>
          <a:lstStyle>
            <a:lvl1pPr marL="0" indent="0" algn="l">
              <a:buNone/>
              <a:defRPr sz="11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text</a:t>
            </a:r>
          </a:p>
        </p:txBody>
      </p:sp>
      <p:sp>
        <p:nvSpPr>
          <p:cNvPr id="4" name="object 3"/>
          <p:cNvSpPr/>
          <p:nvPr userDrawn="1"/>
        </p:nvSpPr>
        <p:spPr>
          <a:xfrm>
            <a:off x="1" y="0"/>
            <a:ext cx="2116975" cy="6858000"/>
          </a:xfrm>
          <a:custGeom>
            <a:avLst/>
            <a:gdLst/>
            <a:ahLst/>
            <a:cxnLst/>
            <a:rect l="l" t="t" r="r" b="b"/>
            <a:pathLst>
              <a:path w="1742046" h="7772400">
                <a:moveTo>
                  <a:pt x="0" y="7772400"/>
                </a:moveTo>
                <a:lnTo>
                  <a:pt x="1742046" y="7772400"/>
                </a:lnTo>
                <a:lnTo>
                  <a:pt x="1742046" y="0"/>
                </a:lnTo>
                <a:lnTo>
                  <a:pt x="0" y="0"/>
                </a:lnTo>
                <a:lnTo>
                  <a:pt x="0" y="7772400"/>
                </a:lnTo>
                <a:close/>
              </a:path>
            </a:pathLst>
          </a:custGeom>
          <a:solidFill>
            <a:schemeClr val="accent1"/>
          </a:solidFill>
        </p:spPr>
        <p:txBody>
          <a:bodyPr wrap="square" lIns="0" tIns="0" rIns="0" bIns="0" rtlCol="0">
            <a:noAutofit/>
          </a:bodyPr>
          <a:lstStyle/>
          <a:p>
            <a:endParaRPr sz="1800" dirty="0">
              <a:latin typeface="Arial" panose="020B0604020202020204" pitchFamily="34" charset="0"/>
            </a:endParaRPr>
          </a:p>
        </p:txBody>
      </p:sp>
      <p:sp>
        <p:nvSpPr>
          <p:cNvPr id="6" name="Freeform 19"/>
          <p:cNvSpPr>
            <a:spLocks noEditPoints="1"/>
          </p:cNvSpPr>
          <p:nvPr userDrawn="1"/>
        </p:nvSpPr>
        <p:spPr bwMode="auto">
          <a:xfrm>
            <a:off x="2752133" y="784800"/>
            <a:ext cx="10368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sz="1800" dirty="0"/>
          </a:p>
        </p:txBody>
      </p:sp>
    </p:spTree>
    <p:extLst>
      <p:ext uri="{BB962C8B-B14F-4D97-AF65-F5344CB8AC3E}">
        <p14:creationId xmlns:p14="http://schemas.microsoft.com/office/powerpoint/2010/main" val="189814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 preserve="1">
  <p:cSld name="Divider 4">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726400" y="1346400"/>
            <a:ext cx="8256000" cy="3510000"/>
          </a:xfrm>
        </p:spPr>
        <p:txBody>
          <a:bodyPr anchor="t" anchorCtr="0"/>
          <a:lstStyle>
            <a:lvl1pPr algn="l">
              <a:defRPr sz="11000">
                <a:solidFill>
                  <a:schemeClr val="bg1"/>
                </a:solidFill>
              </a:defRPr>
            </a:lvl1pPr>
          </a:lstStyle>
          <a:p>
            <a:r>
              <a:rPr lang="en-US"/>
              <a:t>Click to edit Master title style</a:t>
            </a:r>
            <a:endParaRPr lang="en-US" dirty="0"/>
          </a:p>
        </p:txBody>
      </p:sp>
      <p:sp>
        <p:nvSpPr>
          <p:cNvPr id="3" name="Subtitle 2"/>
          <p:cNvSpPr>
            <a:spLocks noGrp="1"/>
          </p:cNvSpPr>
          <p:nvPr>
            <p:ph type="subTitle" idx="1" hasCustomPrompt="1"/>
          </p:nvPr>
        </p:nvSpPr>
        <p:spPr>
          <a:xfrm>
            <a:off x="2779200" y="5036400"/>
            <a:ext cx="8256000" cy="216000"/>
          </a:xfrm>
        </p:spPr>
        <p:txBody>
          <a:bodyPr anchor="t" anchorCtr="0"/>
          <a:lstStyle>
            <a:lvl1pPr marL="0" indent="0" algn="l">
              <a:buNone/>
              <a:defRPr sz="11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text</a:t>
            </a:r>
          </a:p>
        </p:txBody>
      </p:sp>
      <p:sp>
        <p:nvSpPr>
          <p:cNvPr id="4" name="object 3"/>
          <p:cNvSpPr/>
          <p:nvPr userDrawn="1"/>
        </p:nvSpPr>
        <p:spPr>
          <a:xfrm>
            <a:off x="1" y="0"/>
            <a:ext cx="2116975" cy="6858000"/>
          </a:xfrm>
          <a:custGeom>
            <a:avLst/>
            <a:gdLst/>
            <a:ahLst/>
            <a:cxnLst/>
            <a:rect l="l" t="t" r="r" b="b"/>
            <a:pathLst>
              <a:path w="1742046" h="7772400">
                <a:moveTo>
                  <a:pt x="0" y="7772400"/>
                </a:moveTo>
                <a:lnTo>
                  <a:pt x="1742046" y="7772400"/>
                </a:lnTo>
                <a:lnTo>
                  <a:pt x="1742046" y="0"/>
                </a:lnTo>
                <a:lnTo>
                  <a:pt x="0" y="0"/>
                </a:lnTo>
                <a:lnTo>
                  <a:pt x="0" y="7772400"/>
                </a:lnTo>
                <a:close/>
              </a:path>
            </a:pathLst>
          </a:custGeom>
          <a:solidFill>
            <a:schemeClr val="accent3"/>
          </a:solidFill>
        </p:spPr>
        <p:txBody>
          <a:bodyPr wrap="square" lIns="0" tIns="0" rIns="0" bIns="0" rtlCol="0">
            <a:noAutofit/>
          </a:bodyPr>
          <a:lstStyle/>
          <a:p>
            <a:endParaRPr sz="1800" dirty="0">
              <a:latin typeface="Arial" panose="020B0604020202020204" pitchFamily="34" charset="0"/>
            </a:endParaRPr>
          </a:p>
        </p:txBody>
      </p:sp>
      <p:sp>
        <p:nvSpPr>
          <p:cNvPr id="6" name="Freeform 19"/>
          <p:cNvSpPr>
            <a:spLocks noEditPoints="1"/>
          </p:cNvSpPr>
          <p:nvPr userDrawn="1"/>
        </p:nvSpPr>
        <p:spPr bwMode="auto">
          <a:xfrm>
            <a:off x="2752133" y="784800"/>
            <a:ext cx="10368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sz="1800" dirty="0"/>
          </a:p>
        </p:txBody>
      </p:sp>
    </p:spTree>
    <p:extLst>
      <p:ext uri="{BB962C8B-B14F-4D97-AF65-F5344CB8AC3E}">
        <p14:creationId xmlns:p14="http://schemas.microsoft.com/office/powerpoint/2010/main" val="29811532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Image only">
    <p:spTree>
      <p:nvGrpSpPr>
        <p:cNvPr id="1" name=""/>
        <p:cNvGrpSpPr/>
        <p:nvPr/>
      </p:nvGrpSpPr>
      <p:grpSpPr>
        <a:xfrm>
          <a:off x="0" y="0"/>
          <a:ext cx="0" cy="0"/>
          <a:chOff x="0" y="0"/>
          <a:chExt cx="0" cy="0"/>
        </a:xfrm>
      </p:grpSpPr>
      <p:sp>
        <p:nvSpPr>
          <p:cNvPr id="7" name="Freeform 19"/>
          <p:cNvSpPr>
            <a:spLocks noEditPoints="1"/>
          </p:cNvSpPr>
          <p:nvPr userDrawn="1"/>
        </p:nvSpPr>
        <p:spPr bwMode="auto">
          <a:xfrm>
            <a:off x="996317" y="6320118"/>
            <a:ext cx="566400" cy="172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sz="1800" dirty="0"/>
          </a:p>
        </p:txBody>
      </p:sp>
    </p:spTree>
    <p:extLst>
      <p:ext uri="{BB962C8B-B14F-4D97-AF65-F5344CB8AC3E}">
        <p14:creationId xmlns:p14="http://schemas.microsoft.com/office/powerpoint/2010/main" val="40398268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0867071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6042277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ONE COLUMN TEXT">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1003200" y="1209601"/>
            <a:ext cx="10185600" cy="4594225"/>
          </a:xfr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6043585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ONE COLUMN TEXT">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a:t>Click to edit Master title style</a:t>
            </a:r>
          </a:p>
        </p:txBody>
      </p:sp>
      <p:sp>
        <p:nvSpPr>
          <p:cNvPr id="9" name="Text Placeholder 8"/>
          <p:cNvSpPr>
            <a:spLocks noGrp="1"/>
          </p:cNvSpPr>
          <p:nvPr>
            <p:ph type="body" sz="quarter" idx="10"/>
          </p:nvPr>
        </p:nvSpPr>
        <p:spPr>
          <a:xfrm>
            <a:off x="1003200" y="1209601"/>
            <a:ext cx="10185600" cy="4594225"/>
          </a:xfr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Shape 8"/>
          <p:cNvSpPr txBox="1">
            <a:spLocks/>
          </p:cNvSpPr>
          <p:nvPr userDrawn="1"/>
        </p:nvSpPr>
        <p:spPr>
          <a:xfrm>
            <a:off x="9587480" y="6320118"/>
            <a:ext cx="1601613" cy="149412"/>
          </a:xfrm>
          <a:prstGeom prst="rect">
            <a:avLst/>
          </a:prstGeom>
          <a:solidFill>
            <a:schemeClr val="accent3"/>
          </a:solidFill>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US" sz="1000" smtClean="0">
                <a:solidFill>
                  <a:schemeClr val="bg1"/>
                </a:solidFill>
                <a:latin typeface="+mn-lt"/>
                <a:ea typeface="Arial"/>
                <a:cs typeface="Arial" panose="020B0604020202020204" pitchFamily="34" charset="0"/>
              </a:rPr>
              <a:pPr algn="r"/>
              <a:t>‹#›</a:t>
            </a:fld>
            <a:endParaRPr lang="en-US" sz="1000" dirty="0">
              <a:solidFill>
                <a:schemeClr val="bg1"/>
              </a:solidFill>
              <a:latin typeface="+mn-lt"/>
              <a:ea typeface="Arial"/>
              <a:cs typeface="Arial" panose="020B0604020202020204" pitchFamily="34" charset="0"/>
            </a:endParaRPr>
          </a:p>
        </p:txBody>
      </p:sp>
    </p:spTree>
    <p:extLst>
      <p:ext uri="{BB962C8B-B14F-4D97-AF65-F5344CB8AC3E}">
        <p14:creationId xmlns:p14="http://schemas.microsoft.com/office/powerpoint/2010/main" val="34583672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p:cNvSpPr>
            <a:spLocks noGrp="1"/>
          </p:cNvSpPr>
          <p:nvPr>
            <p:ph type="title"/>
          </p:nvPr>
        </p:nvSpPr>
        <p:spPr>
          <a:xfrm>
            <a:off x="1003200" y="432000"/>
            <a:ext cx="10185600" cy="518400"/>
          </a:xfrm>
        </p:spPr>
        <p:txBody>
          <a:bodyPr/>
          <a:lstStyle/>
          <a:p>
            <a:r>
              <a:rPr lang="en-US"/>
              <a:t>Click to edit Master title style</a:t>
            </a:r>
            <a:endParaRPr lang="en-US" dirty="0"/>
          </a:p>
        </p:txBody>
      </p:sp>
      <p:sp>
        <p:nvSpPr>
          <p:cNvPr id="9" name="Text Placeholder 8"/>
          <p:cNvSpPr>
            <a:spLocks noGrp="1"/>
          </p:cNvSpPr>
          <p:nvPr>
            <p:ph type="body" sz="quarter" idx="10"/>
          </p:nvPr>
        </p:nvSpPr>
        <p:spPr>
          <a:xfrm>
            <a:off x="1003200" y="1209601"/>
            <a:ext cx="4968000" cy="4594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Text Placeholder 8"/>
          <p:cNvSpPr>
            <a:spLocks noGrp="1"/>
          </p:cNvSpPr>
          <p:nvPr>
            <p:ph type="body" sz="quarter" idx="11"/>
          </p:nvPr>
        </p:nvSpPr>
        <p:spPr>
          <a:xfrm>
            <a:off x="6220800" y="1209601"/>
            <a:ext cx="4968000" cy="4594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7609967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WITH IMAGE OR CHART">
    <p:spTree>
      <p:nvGrpSpPr>
        <p:cNvPr id="1" name=""/>
        <p:cNvGrpSpPr/>
        <p:nvPr/>
      </p:nvGrpSpPr>
      <p:grpSpPr>
        <a:xfrm>
          <a:off x="0" y="0"/>
          <a:ext cx="0" cy="0"/>
          <a:chOff x="0" y="0"/>
          <a:chExt cx="0" cy="0"/>
        </a:xfrm>
      </p:grpSpPr>
      <p:sp>
        <p:nvSpPr>
          <p:cNvPr id="2" name="Title 1"/>
          <p:cNvSpPr>
            <a:spLocks noGrp="1"/>
          </p:cNvSpPr>
          <p:nvPr>
            <p:ph type="title"/>
          </p:nvPr>
        </p:nvSpPr>
        <p:spPr>
          <a:xfrm>
            <a:off x="1003200" y="432000"/>
            <a:ext cx="10185600" cy="518400"/>
          </a:xfrm>
        </p:spPr>
        <p:txBody>
          <a:bodyPr/>
          <a:lstStyle/>
          <a:p>
            <a:r>
              <a:rPr lang="en-US"/>
              <a:t>Click to edit Master title style</a:t>
            </a:r>
            <a:endParaRPr lang="en-US" dirty="0"/>
          </a:p>
        </p:txBody>
      </p:sp>
      <p:sp>
        <p:nvSpPr>
          <p:cNvPr id="9" name="Text Placeholder 8"/>
          <p:cNvSpPr>
            <a:spLocks noGrp="1"/>
          </p:cNvSpPr>
          <p:nvPr>
            <p:ph type="body" sz="quarter" idx="10"/>
          </p:nvPr>
        </p:nvSpPr>
        <p:spPr>
          <a:xfrm>
            <a:off x="1003200" y="1209601"/>
            <a:ext cx="4968000" cy="4594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Chart Placeholder 4"/>
          <p:cNvSpPr>
            <a:spLocks noGrp="1"/>
          </p:cNvSpPr>
          <p:nvPr>
            <p:ph type="chart" sz="quarter" idx="13"/>
          </p:nvPr>
        </p:nvSpPr>
        <p:spPr>
          <a:xfrm>
            <a:off x="6220800" y="1209600"/>
            <a:ext cx="4968000" cy="4593600"/>
          </a:xfrm>
        </p:spPr>
        <p:txBody>
          <a:bodyPr anchor="ctr"/>
          <a:lstStyle>
            <a:lvl1pPr algn="ctr">
              <a:defRPr/>
            </a:lvl1pPr>
          </a:lstStyle>
          <a:p>
            <a:r>
              <a:rPr lang="en-US" dirty="0"/>
              <a:t>Click icon to add chart</a:t>
            </a:r>
            <a:endParaRPr lang="en-GB" dirty="0"/>
          </a:p>
        </p:txBody>
      </p:sp>
    </p:spTree>
    <p:extLst>
      <p:ext uri="{BB962C8B-B14F-4D97-AF65-F5344CB8AC3E}">
        <p14:creationId xmlns:p14="http://schemas.microsoft.com/office/powerpoint/2010/main" val="14688539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 COLUMN CHART TEXT">
    <p:spTree>
      <p:nvGrpSpPr>
        <p:cNvPr id="1" name=""/>
        <p:cNvGrpSpPr/>
        <p:nvPr/>
      </p:nvGrpSpPr>
      <p:grpSpPr>
        <a:xfrm>
          <a:off x="0" y="0"/>
          <a:ext cx="0" cy="0"/>
          <a:chOff x="0" y="0"/>
          <a:chExt cx="0" cy="0"/>
        </a:xfrm>
      </p:grpSpPr>
      <p:sp>
        <p:nvSpPr>
          <p:cNvPr id="2" name="Title 1"/>
          <p:cNvSpPr>
            <a:spLocks noGrp="1"/>
          </p:cNvSpPr>
          <p:nvPr>
            <p:ph type="title"/>
          </p:nvPr>
        </p:nvSpPr>
        <p:spPr>
          <a:xfrm>
            <a:off x="1003200" y="432000"/>
            <a:ext cx="10185600" cy="518400"/>
          </a:xfrm>
        </p:spPr>
        <p:txBody>
          <a:bodyPr/>
          <a:lstStyle/>
          <a:p>
            <a:r>
              <a:rPr lang="en-US"/>
              <a:t>Click to edit Master title style</a:t>
            </a:r>
            <a:endParaRPr lang="en-US" dirty="0"/>
          </a:p>
        </p:txBody>
      </p:sp>
      <p:sp>
        <p:nvSpPr>
          <p:cNvPr id="5" name="Chart Placeholder 4"/>
          <p:cNvSpPr>
            <a:spLocks noGrp="1"/>
          </p:cNvSpPr>
          <p:nvPr>
            <p:ph type="chart" sz="quarter" idx="11"/>
          </p:nvPr>
        </p:nvSpPr>
        <p:spPr>
          <a:xfrm>
            <a:off x="6220800" y="1209600"/>
            <a:ext cx="4968000" cy="4593600"/>
          </a:xfrm>
        </p:spPr>
        <p:txBody>
          <a:bodyPr anchor="ctr"/>
          <a:lstStyle>
            <a:lvl1pPr algn="ctr">
              <a:defRPr/>
            </a:lvl1pPr>
          </a:lstStyle>
          <a:p>
            <a:r>
              <a:rPr lang="en-US" dirty="0"/>
              <a:t>Click icon to add chart</a:t>
            </a:r>
            <a:endParaRPr lang="en-GB" dirty="0"/>
          </a:p>
        </p:txBody>
      </p:sp>
      <p:sp>
        <p:nvSpPr>
          <p:cNvPr id="6" name="Chart Placeholder 4"/>
          <p:cNvSpPr>
            <a:spLocks noGrp="1"/>
          </p:cNvSpPr>
          <p:nvPr>
            <p:ph type="chart" sz="quarter" idx="12"/>
          </p:nvPr>
        </p:nvSpPr>
        <p:spPr>
          <a:xfrm>
            <a:off x="1003200" y="1209600"/>
            <a:ext cx="4968000" cy="4593600"/>
          </a:xfrm>
        </p:spPr>
        <p:txBody>
          <a:bodyPr anchor="ctr"/>
          <a:lstStyle>
            <a:lvl1pPr algn="ctr">
              <a:defRPr/>
            </a:lvl1pPr>
          </a:lstStyle>
          <a:p>
            <a:r>
              <a:rPr lang="en-US" dirty="0"/>
              <a:t>Click icon to add chart</a:t>
            </a:r>
            <a:endParaRPr lang="en-GB" dirty="0"/>
          </a:p>
        </p:txBody>
      </p:sp>
    </p:spTree>
    <p:extLst>
      <p:ext uri="{BB962C8B-B14F-4D97-AF65-F5344CB8AC3E}">
        <p14:creationId xmlns:p14="http://schemas.microsoft.com/office/powerpoint/2010/main" val="22908272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1 - Right dark vertical image">
    <p:spTree>
      <p:nvGrpSpPr>
        <p:cNvPr id="1" name=""/>
        <p:cNvGrpSpPr/>
        <p:nvPr/>
      </p:nvGrpSpPr>
      <p:grpSpPr>
        <a:xfrm>
          <a:off x="0" y="0"/>
          <a:ext cx="0" cy="0"/>
          <a:chOff x="0" y="0"/>
          <a:chExt cx="0" cy="0"/>
        </a:xfrm>
      </p:grpSpPr>
      <p:sp>
        <p:nvSpPr>
          <p:cNvPr id="2" name="Title 1"/>
          <p:cNvSpPr>
            <a:spLocks noGrp="1"/>
          </p:cNvSpPr>
          <p:nvPr>
            <p:ph type="ctrTitle"/>
          </p:nvPr>
        </p:nvSpPr>
        <p:spPr>
          <a:xfrm>
            <a:off x="969600" y="1339200"/>
            <a:ext cx="8256000" cy="3510000"/>
          </a:xfrm>
        </p:spPr>
        <p:txBody>
          <a:bodyPr anchor="t" anchorCtr="0"/>
          <a:lstStyle>
            <a:lvl1pPr algn="l">
              <a:defRPr sz="11000">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969600" y="5036400"/>
            <a:ext cx="8256000" cy="216000"/>
          </a:xfrm>
        </p:spPr>
        <p:txBody>
          <a:bodyPr anchor="t" anchorCtr="0"/>
          <a:lstStyle>
            <a:lvl1pPr marL="0" indent="0" algn="l">
              <a:buNone/>
              <a:defRPr sz="11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Freeform 19"/>
          <p:cNvSpPr>
            <a:spLocks noEditPoints="1"/>
          </p:cNvSpPr>
          <p:nvPr userDrawn="1"/>
        </p:nvSpPr>
        <p:spPr bwMode="auto">
          <a:xfrm>
            <a:off x="1008000" y="784800"/>
            <a:ext cx="10368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sz="1800" dirty="0"/>
          </a:p>
        </p:txBody>
      </p:sp>
    </p:spTree>
    <p:extLst>
      <p:ext uri="{BB962C8B-B14F-4D97-AF65-F5344CB8AC3E}">
        <p14:creationId xmlns:p14="http://schemas.microsoft.com/office/powerpoint/2010/main" val="19515276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 COLUMN CHART TEXT">
    <p:spTree>
      <p:nvGrpSpPr>
        <p:cNvPr id="1" name=""/>
        <p:cNvGrpSpPr/>
        <p:nvPr/>
      </p:nvGrpSpPr>
      <p:grpSpPr>
        <a:xfrm>
          <a:off x="0" y="0"/>
          <a:ext cx="0" cy="0"/>
          <a:chOff x="0" y="0"/>
          <a:chExt cx="0" cy="0"/>
        </a:xfrm>
      </p:grpSpPr>
      <p:sp>
        <p:nvSpPr>
          <p:cNvPr id="2" name="Title 1"/>
          <p:cNvSpPr>
            <a:spLocks noGrp="1"/>
          </p:cNvSpPr>
          <p:nvPr>
            <p:ph type="title"/>
          </p:nvPr>
        </p:nvSpPr>
        <p:spPr>
          <a:xfrm>
            <a:off x="1003200" y="432000"/>
            <a:ext cx="10185600" cy="518400"/>
          </a:xfrm>
        </p:spPr>
        <p:txBody>
          <a:bodyPr/>
          <a:lstStyle/>
          <a:p>
            <a:r>
              <a:rPr lang="en-US"/>
              <a:t>Click to edit Master title style</a:t>
            </a:r>
            <a:endParaRPr lang="en-US" dirty="0"/>
          </a:p>
        </p:txBody>
      </p:sp>
      <p:sp>
        <p:nvSpPr>
          <p:cNvPr id="9" name="Text Placeholder 8"/>
          <p:cNvSpPr>
            <a:spLocks noGrp="1"/>
          </p:cNvSpPr>
          <p:nvPr>
            <p:ph type="body" sz="quarter" idx="10"/>
          </p:nvPr>
        </p:nvSpPr>
        <p:spPr>
          <a:xfrm>
            <a:off x="1003200" y="3607200"/>
            <a:ext cx="10185600" cy="219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Chart Placeholder 4"/>
          <p:cNvSpPr>
            <a:spLocks noGrp="1"/>
          </p:cNvSpPr>
          <p:nvPr>
            <p:ph type="chart" sz="quarter" idx="11"/>
          </p:nvPr>
        </p:nvSpPr>
        <p:spPr>
          <a:xfrm>
            <a:off x="1003200" y="1209600"/>
            <a:ext cx="10185600" cy="2196000"/>
          </a:xfrm>
        </p:spPr>
        <p:txBody>
          <a:bodyPr anchor="ctr"/>
          <a:lstStyle>
            <a:lvl1pPr algn="ctr">
              <a:defRPr/>
            </a:lvl1pPr>
          </a:lstStyle>
          <a:p>
            <a:r>
              <a:rPr lang="en-US" dirty="0"/>
              <a:t>Click icon to add chart</a:t>
            </a:r>
            <a:endParaRPr lang="en-GB" dirty="0"/>
          </a:p>
        </p:txBody>
      </p:sp>
    </p:spTree>
    <p:extLst>
      <p:ext uri="{BB962C8B-B14F-4D97-AF65-F5344CB8AC3E}">
        <p14:creationId xmlns:p14="http://schemas.microsoft.com/office/powerpoint/2010/main" val="7786615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 COLUMN CHART TEXT">
    <p:spTree>
      <p:nvGrpSpPr>
        <p:cNvPr id="1" name=""/>
        <p:cNvGrpSpPr/>
        <p:nvPr/>
      </p:nvGrpSpPr>
      <p:grpSpPr>
        <a:xfrm>
          <a:off x="0" y="0"/>
          <a:ext cx="0" cy="0"/>
          <a:chOff x="0" y="0"/>
          <a:chExt cx="0" cy="0"/>
        </a:xfrm>
      </p:grpSpPr>
      <p:sp>
        <p:nvSpPr>
          <p:cNvPr id="2" name="Title 1"/>
          <p:cNvSpPr>
            <a:spLocks noGrp="1"/>
          </p:cNvSpPr>
          <p:nvPr>
            <p:ph type="title"/>
          </p:nvPr>
        </p:nvSpPr>
        <p:spPr>
          <a:xfrm>
            <a:off x="1003200" y="432000"/>
            <a:ext cx="10185600" cy="518400"/>
          </a:xfrm>
        </p:spPr>
        <p:txBody>
          <a:bodyPr/>
          <a:lstStyle/>
          <a:p>
            <a:r>
              <a:rPr lang="en-US"/>
              <a:t>Click to edit Master title style</a:t>
            </a:r>
            <a:endParaRPr lang="en-US" dirty="0"/>
          </a:p>
        </p:txBody>
      </p:sp>
      <p:sp>
        <p:nvSpPr>
          <p:cNvPr id="5" name="Chart Placeholder 4"/>
          <p:cNvSpPr>
            <a:spLocks noGrp="1"/>
          </p:cNvSpPr>
          <p:nvPr>
            <p:ph type="chart" sz="quarter" idx="11"/>
          </p:nvPr>
        </p:nvSpPr>
        <p:spPr>
          <a:xfrm>
            <a:off x="4550400" y="1209600"/>
            <a:ext cx="3139200" cy="2185200"/>
          </a:xfrm>
        </p:spPr>
        <p:txBody>
          <a:bodyPr anchor="ctr"/>
          <a:lstStyle>
            <a:lvl1pPr algn="ctr">
              <a:defRPr/>
            </a:lvl1pPr>
          </a:lstStyle>
          <a:p>
            <a:r>
              <a:rPr lang="en-US" dirty="0"/>
              <a:t>Click icon to add chart</a:t>
            </a:r>
            <a:endParaRPr lang="en-GB" dirty="0"/>
          </a:p>
        </p:txBody>
      </p:sp>
      <p:sp>
        <p:nvSpPr>
          <p:cNvPr id="6" name="Chart Placeholder 4"/>
          <p:cNvSpPr>
            <a:spLocks noGrp="1"/>
          </p:cNvSpPr>
          <p:nvPr>
            <p:ph type="chart" sz="quarter" idx="12"/>
          </p:nvPr>
        </p:nvSpPr>
        <p:spPr>
          <a:xfrm>
            <a:off x="1003200" y="1209600"/>
            <a:ext cx="3187200" cy="2185200"/>
          </a:xfrm>
        </p:spPr>
        <p:txBody>
          <a:bodyPr anchor="ctr"/>
          <a:lstStyle>
            <a:lvl1pPr algn="ctr">
              <a:defRPr/>
            </a:lvl1pPr>
          </a:lstStyle>
          <a:p>
            <a:r>
              <a:rPr lang="en-US" dirty="0"/>
              <a:t>Click icon to add chart</a:t>
            </a:r>
            <a:endParaRPr lang="en-GB" dirty="0"/>
          </a:p>
        </p:txBody>
      </p:sp>
      <p:sp>
        <p:nvSpPr>
          <p:cNvPr id="7" name="Text Placeholder 8"/>
          <p:cNvSpPr>
            <a:spLocks noGrp="1"/>
          </p:cNvSpPr>
          <p:nvPr>
            <p:ph type="body" sz="quarter" idx="10"/>
          </p:nvPr>
        </p:nvSpPr>
        <p:spPr>
          <a:xfrm>
            <a:off x="1003200" y="3607200"/>
            <a:ext cx="3187200" cy="219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Chart Placeholder 4"/>
          <p:cNvSpPr>
            <a:spLocks noGrp="1"/>
          </p:cNvSpPr>
          <p:nvPr>
            <p:ph type="chart" sz="quarter" idx="13"/>
          </p:nvPr>
        </p:nvSpPr>
        <p:spPr>
          <a:xfrm>
            <a:off x="8049600" y="1209600"/>
            <a:ext cx="3139200" cy="2185200"/>
          </a:xfrm>
        </p:spPr>
        <p:txBody>
          <a:bodyPr anchor="ctr"/>
          <a:lstStyle>
            <a:lvl1pPr algn="ctr">
              <a:defRPr/>
            </a:lvl1pPr>
          </a:lstStyle>
          <a:p>
            <a:r>
              <a:rPr lang="en-US" dirty="0"/>
              <a:t>Click icon to add chart</a:t>
            </a:r>
            <a:endParaRPr lang="en-GB" dirty="0"/>
          </a:p>
        </p:txBody>
      </p:sp>
      <p:sp>
        <p:nvSpPr>
          <p:cNvPr id="9" name="Text Placeholder 8"/>
          <p:cNvSpPr>
            <a:spLocks noGrp="1"/>
          </p:cNvSpPr>
          <p:nvPr>
            <p:ph type="body" sz="quarter" idx="14"/>
          </p:nvPr>
        </p:nvSpPr>
        <p:spPr>
          <a:xfrm>
            <a:off x="4502400" y="3607200"/>
            <a:ext cx="3187200" cy="219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Text Placeholder 8"/>
          <p:cNvSpPr>
            <a:spLocks noGrp="1"/>
          </p:cNvSpPr>
          <p:nvPr>
            <p:ph type="body" sz="quarter" idx="15"/>
          </p:nvPr>
        </p:nvSpPr>
        <p:spPr>
          <a:xfrm>
            <a:off x="8001600" y="3607200"/>
            <a:ext cx="3187200" cy="219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4413369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1003200" y="432000"/>
            <a:ext cx="10185600" cy="518400"/>
          </a:xfrm>
        </p:spPr>
        <p:txBody>
          <a:bodyPr/>
          <a:lstStyle/>
          <a:p>
            <a:r>
              <a:rPr lang="en-US"/>
              <a:t>Click to edit Master title style</a:t>
            </a:r>
            <a:endParaRPr lang="en-US" dirty="0"/>
          </a:p>
        </p:txBody>
      </p:sp>
      <p:sp>
        <p:nvSpPr>
          <p:cNvPr id="4" name="Picture Placeholder 3"/>
          <p:cNvSpPr>
            <a:spLocks noGrp="1"/>
          </p:cNvSpPr>
          <p:nvPr>
            <p:ph type="pic" sz="quarter" idx="10"/>
          </p:nvPr>
        </p:nvSpPr>
        <p:spPr>
          <a:xfrm>
            <a:off x="1003200" y="1209600"/>
            <a:ext cx="10185600" cy="4593600"/>
          </a:xfrm>
        </p:spPr>
        <p:txBody>
          <a:bodyPr anchor="ctr"/>
          <a:lstStyle>
            <a:lvl1pPr algn="ctr">
              <a:defRPr/>
            </a:lvl1pPr>
          </a:lstStyle>
          <a:p>
            <a:r>
              <a:rPr lang="en-US" dirty="0"/>
              <a:t>Click icon to add picture</a:t>
            </a:r>
            <a:endParaRPr lang="en-GB" dirty="0"/>
          </a:p>
        </p:txBody>
      </p:sp>
    </p:spTree>
    <p:extLst>
      <p:ext uri="{BB962C8B-B14F-4D97-AF65-F5344CB8AC3E}">
        <p14:creationId xmlns:p14="http://schemas.microsoft.com/office/powerpoint/2010/main" val="15466858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FULL IMAGE">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12192000" cy="6858000"/>
          </a:xfrm>
        </p:spPr>
        <p:txBody>
          <a:bodyPr anchor="ctr"/>
          <a:lstStyle>
            <a:lvl1pPr algn="ctr">
              <a:defRPr/>
            </a:lvl1pPr>
          </a:lstStyle>
          <a:p>
            <a:r>
              <a:rPr lang="en-US" dirty="0"/>
              <a:t>Click icon to add picture</a:t>
            </a:r>
            <a:endParaRPr lang="en-GB" dirty="0"/>
          </a:p>
        </p:txBody>
      </p:sp>
    </p:spTree>
    <p:extLst>
      <p:ext uri="{BB962C8B-B14F-4D97-AF65-F5344CB8AC3E}">
        <p14:creationId xmlns:p14="http://schemas.microsoft.com/office/powerpoint/2010/main" val="29006133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COLOR PALETT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03200" y="432000"/>
            <a:ext cx="10185600" cy="518400"/>
          </a:xfrm>
        </p:spPr>
        <p:txBody>
          <a:bodyPr/>
          <a:lstStyle>
            <a:lvl1pPr>
              <a:defRPr/>
            </a:lvl1pPr>
          </a:lstStyle>
          <a:p>
            <a:r>
              <a:rPr lang="en-US" dirty="0"/>
              <a:t>Colors</a:t>
            </a:r>
          </a:p>
        </p:txBody>
      </p:sp>
      <p:sp>
        <p:nvSpPr>
          <p:cNvPr id="3" name="TextBox 2"/>
          <p:cNvSpPr txBox="1"/>
          <p:nvPr userDrawn="1"/>
        </p:nvSpPr>
        <p:spPr>
          <a:xfrm>
            <a:off x="1003201" y="1609725"/>
            <a:ext cx="1104900" cy="504825"/>
          </a:xfrm>
          <a:prstGeom prst="rect">
            <a:avLst/>
          </a:prstGeom>
          <a:noFill/>
        </p:spPr>
        <p:txBody>
          <a:bodyPr wrap="square" lIns="0" tIns="0" rIns="0" bIns="0" rtlCol="0">
            <a:noAutofit/>
          </a:bodyPr>
          <a:lstStyle/>
          <a:p>
            <a:r>
              <a:rPr lang="en-GB" sz="1200" b="1" dirty="0">
                <a:solidFill>
                  <a:schemeClr val="tx2"/>
                </a:solidFill>
              </a:rPr>
              <a:t>Primary</a:t>
            </a:r>
          </a:p>
        </p:txBody>
      </p:sp>
      <p:sp>
        <p:nvSpPr>
          <p:cNvPr id="4" name="TextBox 3"/>
          <p:cNvSpPr txBox="1"/>
          <p:nvPr userDrawn="1"/>
        </p:nvSpPr>
        <p:spPr>
          <a:xfrm>
            <a:off x="1003201" y="2943226"/>
            <a:ext cx="1197900" cy="504825"/>
          </a:xfrm>
          <a:prstGeom prst="rect">
            <a:avLst/>
          </a:prstGeom>
          <a:noFill/>
        </p:spPr>
        <p:txBody>
          <a:bodyPr wrap="square" lIns="0" tIns="0" rIns="0" bIns="0" rtlCol="0">
            <a:noAutofit/>
          </a:bodyPr>
          <a:lstStyle/>
          <a:p>
            <a:r>
              <a:rPr lang="en-GB" sz="1200" b="1" dirty="0">
                <a:solidFill>
                  <a:schemeClr val="tx2"/>
                </a:solidFill>
              </a:rPr>
              <a:t>Secondary</a:t>
            </a:r>
          </a:p>
        </p:txBody>
      </p:sp>
      <p:sp>
        <p:nvSpPr>
          <p:cNvPr id="5" name="TextBox 4"/>
          <p:cNvSpPr txBox="1"/>
          <p:nvPr userDrawn="1"/>
        </p:nvSpPr>
        <p:spPr>
          <a:xfrm>
            <a:off x="1003201" y="4305301"/>
            <a:ext cx="1197900" cy="504825"/>
          </a:xfrm>
          <a:prstGeom prst="rect">
            <a:avLst/>
          </a:prstGeom>
          <a:noFill/>
        </p:spPr>
        <p:txBody>
          <a:bodyPr wrap="square" lIns="0" tIns="0" rIns="0" bIns="0" rtlCol="0">
            <a:noAutofit/>
          </a:bodyPr>
          <a:lstStyle/>
          <a:p>
            <a:r>
              <a:rPr lang="en-GB" sz="1200" b="1" dirty="0">
                <a:solidFill>
                  <a:schemeClr val="tx2"/>
                </a:solidFill>
              </a:rPr>
              <a:t>Tertiary</a:t>
            </a:r>
          </a:p>
        </p:txBody>
      </p:sp>
      <p:sp>
        <p:nvSpPr>
          <p:cNvPr id="6" name="Rectangle 5"/>
          <p:cNvSpPr/>
          <p:nvPr userDrawn="1"/>
        </p:nvSpPr>
        <p:spPr>
          <a:xfrm>
            <a:off x="2298700" y="1609725"/>
            <a:ext cx="1324800" cy="1126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ctr"/>
            <a:r>
              <a:rPr lang="en-GB" sz="1000" dirty="0">
                <a:solidFill>
                  <a:schemeClr val="bg1"/>
                </a:solidFill>
              </a:rPr>
              <a:t>KPMG Blue</a:t>
            </a:r>
          </a:p>
          <a:p>
            <a:pPr algn="ctr"/>
            <a:r>
              <a:rPr lang="en-GB" sz="1000" dirty="0">
                <a:solidFill>
                  <a:schemeClr val="bg1"/>
                </a:solidFill>
              </a:rPr>
              <a:t>0 / 51 / 141</a:t>
            </a:r>
          </a:p>
        </p:txBody>
      </p:sp>
      <p:sp>
        <p:nvSpPr>
          <p:cNvPr id="7" name="Rectangle 6"/>
          <p:cNvSpPr/>
          <p:nvPr userDrawn="1"/>
        </p:nvSpPr>
        <p:spPr>
          <a:xfrm>
            <a:off x="3813340" y="1609725"/>
            <a:ext cx="1324800" cy="1126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ctr"/>
            <a:r>
              <a:rPr lang="en-GB" sz="1000" dirty="0">
                <a:solidFill>
                  <a:schemeClr val="bg1"/>
                </a:solidFill>
              </a:rPr>
              <a:t>Medium Blue</a:t>
            </a:r>
          </a:p>
          <a:p>
            <a:pPr algn="ctr"/>
            <a:r>
              <a:rPr lang="en-GB" sz="1000" dirty="0">
                <a:solidFill>
                  <a:schemeClr val="bg1"/>
                </a:solidFill>
              </a:rPr>
              <a:t>0 / 94 / 184</a:t>
            </a:r>
          </a:p>
        </p:txBody>
      </p:sp>
      <p:sp>
        <p:nvSpPr>
          <p:cNvPr id="8" name="Rectangle 7"/>
          <p:cNvSpPr/>
          <p:nvPr userDrawn="1"/>
        </p:nvSpPr>
        <p:spPr>
          <a:xfrm>
            <a:off x="5327980" y="1609725"/>
            <a:ext cx="1324800" cy="1126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ctr"/>
            <a:r>
              <a:rPr lang="en-GB" sz="1000" dirty="0">
                <a:solidFill>
                  <a:schemeClr val="bg1"/>
                </a:solidFill>
              </a:rPr>
              <a:t>Light Blue</a:t>
            </a:r>
          </a:p>
          <a:p>
            <a:pPr algn="ctr"/>
            <a:r>
              <a:rPr lang="en-GB" sz="1000" dirty="0">
                <a:solidFill>
                  <a:schemeClr val="bg1"/>
                </a:solidFill>
              </a:rPr>
              <a:t>0 / 145 / 218</a:t>
            </a:r>
          </a:p>
        </p:txBody>
      </p:sp>
      <p:sp>
        <p:nvSpPr>
          <p:cNvPr id="9" name="Rectangle 8"/>
          <p:cNvSpPr/>
          <p:nvPr userDrawn="1"/>
        </p:nvSpPr>
        <p:spPr>
          <a:xfrm>
            <a:off x="2298700" y="2943225"/>
            <a:ext cx="1324800" cy="1126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ctr"/>
            <a:r>
              <a:rPr lang="en-GB" sz="1000" dirty="0">
                <a:solidFill>
                  <a:schemeClr val="bg1"/>
                </a:solidFill>
              </a:rPr>
              <a:t>Violet</a:t>
            </a:r>
          </a:p>
          <a:p>
            <a:pPr algn="ctr"/>
            <a:r>
              <a:rPr lang="en-GB" sz="1000" dirty="0">
                <a:solidFill>
                  <a:schemeClr val="bg1"/>
                </a:solidFill>
              </a:rPr>
              <a:t>72 / 54 / 152</a:t>
            </a:r>
          </a:p>
        </p:txBody>
      </p:sp>
      <p:sp>
        <p:nvSpPr>
          <p:cNvPr id="10" name="Rectangle 9"/>
          <p:cNvSpPr/>
          <p:nvPr userDrawn="1"/>
        </p:nvSpPr>
        <p:spPr>
          <a:xfrm>
            <a:off x="3813340" y="2943225"/>
            <a:ext cx="1324800" cy="1126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ctr"/>
            <a:r>
              <a:rPr lang="en-GB" sz="1000" dirty="0">
                <a:solidFill>
                  <a:schemeClr val="bg1"/>
                </a:solidFill>
              </a:rPr>
              <a:t>Purple</a:t>
            </a:r>
          </a:p>
          <a:p>
            <a:pPr algn="ctr"/>
            <a:r>
              <a:rPr lang="en-GB" sz="1000" dirty="0">
                <a:solidFill>
                  <a:schemeClr val="bg1"/>
                </a:solidFill>
              </a:rPr>
              <a:t>71 / 10 / 104</a:t>
            </a:r>
          </a:p>
        </p:txBody>
      </p:sp>
      <p:sp>
        <p:nvSpPr>
          <p:cNvPr id="11" name="Rectangle 10"/>
          <p:cNvSpPr/>
          <p:nvPr userDrawn="1"/>
        </p:nvSpPr>
        <p:spPr>
          <a:xfrm>
            <a:off x="5327980" y="2943225"/>
            <a:ext cx="1324800" cy="1126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ctr"/>
            <a:r>
              <a:rPr lang="en-GB" sz="1000" dirty="0">
                <a:solidFill>
                  <a:schemeClr val="bg1"/>
                </a:solidFill>
              </a:rPr>
              <a:t>Light Purple</a:t>
            </a:r>
          </a:p>
          <a:p>
            <a:pPr algn="ctr"/>
            <a:r>
              <a:rPr lang="en-GB" sz="1000" dirty="0">
                <a:solidFill>
                  <a:schemeClr val="bg1"/>
                </a:solidFill>
              </a:rPr>
              <a:t>109 / 32 / 119</a:t>
            </a:r>
          </a:p>
        </p:txBody>
      </p:sp>
      <p:sp>
        <p:nvSpPr>
          <p:cNvPr id="12" name="Rectangle 11"/>
          <p:cNvSpPr/>
          <p:nvPr userDrawn="1"/>
        </p:nvSpPr>
        <p:spPr>
          <a:xfrm>
            <a:off x="6842620" y="2943225"/>
            <a:ext cx="1324800" cy="11268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lvl="0" algn="ctr"/>
            <a:r>
              <a:rPr lang="en-GB" sz="1000" dirty="0">
                <a:solidFill>
                  <a:schemeClr val="bg1"/>
                </a:solidFill>
              </a:rPr>
              <a:t>Green</a:t>
            </a:r>
          </a:p>
          <a:p>
            <a:pPr lvl="0" algn="ctr"/>
            <a:r>
              <a:rPr lang="en-GB" sz="1000" dirty="0">
                <a:solidFill>
                  <a:schemeClr val="bg1"/>
                </a:solidFill>
              </a:rPr>
              <a:t>0 / 163 / 161</a:t>
            </a:r>
          </a:p>
        </p:txBody>
      </p:sp>
      <p:sp>
        <p:nvSpPr>
          <p:cNvPr id="15" name="Rectangle 14"/>
          <p:cNvSpPr/>
          <p:nvPr userDrawn="1"/>
        </p:nvSpPr>
        <p:spPr>
          <a:xfrm>
            <a:off x="2298700" y="4305300"/>
            <a:ext cx="1324800" cy="857250"/>
          </a:xfrm>
          <a:prstGeom prst="rect">
            <a:avLst/>
          </a:prstGeom>
          <a:solidFill>
            <a:srgbClr val="009A4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ctr"/>
            <a:r>
              <a:rPr lang="en-GB" sz="1000" dirty="0">
                <a:solidFill>
                  <a:schemeClr val="bg1"/>
                </a:solidFill>
              </a:rPr>
              <a:t>Dark Green</a:t>
            </a:r>
          </a:p>
          <a:p>
            <a:pPr algn="ctr"/>
            <a:r>
              <a:rPr lang="en-GB" sz="1000" dirty="0">
                <a:solidFill>
                  <a:schemeClr val="bg1"/>
                </a:solidFill>
              </a:rPr>
              <a:t>0 / 154 / 68</a:t>
            </a:r>
          </a:p>
        </p:txBody>
      </p:sp>
      <p:sp>
        <p:nvSpPr>
          <p:cNvPr id="16" name="Rectangle 15"/>
          <p:cNvSpPr/>
          <p:nvPr userDrawn="1"/>
        </p:nvSpPr>
        <p:spPr>
          <a:xfrm>
            <a:off x="3813340" y="4305300"/>
            <a:ext cx="1324800" cy="857250"/>
          </a:xfrm>
          <a:prstGeom prst="rect">
            <a:avLst/>
          </a:prstGeom>
          <a:solidFill>
            <a:srgbClr val="43B02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ctr"/>
            <a:r>
              <a:rPr lang="en-GB" sz="1000" dirty="0">
                <a:solidFill>
                  <a:schemeClr val="bg1"/>
                </a:solidFill>
              </a:rPr>
              <a:t>Light Green</a:t>
            </a:r>
          </a:p>
          <a:p>
            <a:pPr algn="ctr"/>
            <a:r>
              <a:rPr lang="en-GB" sz="1000" dirty="0">
                <a:solidFill>
                  <a:schemeClr val="bg1"/>
                </a:solidFill>
              </a:rPr>
              <a:t>67 / 176 / 42</a:t>
            </a:r>
          </a:p>
        </p:txBody>
      </p:sp>
      <p:sp>
        <p:nvSpPr>
          <p:cNvPr id="17" name="Rectangle 16"/>
          <p:cNvSpPr/>
          <p:nvPr userDrawn="1"/>
        </p:nvSpPr>
        <p:spPr>
          <a:xfrm>
            <a:off x="5327980" y="4305300"/>
            <a:ext cx="1324800" cy="857250"/>
          </a:xfrm>
          <a:prstGeom prst="rect">
            <a:avLst/>
          </a:prstGeom>
          <a:solidFill>
            <a:srgbClr val="EAAA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ctr"/>
            <a:r>
              <a:rPr lang="en-GB" sz="1000" dirty="0">
                <a:solidFill>
                  <a:schemeClr val="bg1"/>
                </a:solidFill>
              </a:rPr>
              <a:t>Yellow</a:t>
            </a:r>
          </a:p>
          <a:p>
            <a:pPr algn="ctr"/>
            <a:r>
              <a:rPr lang="en-GB" sz="1000" dirty="0">
                <a:solidFill>
                  <a:schemeClr val="bg1"/>
                </a:solidFill>
              </a:rPr>
              <a:t>234 / 170 / 0</a:t>
            </a:r>
          </a:p>
        </p:txBody>
      </p:sp>
      <p:sp>
        <p:nvSpPr>
          <p:cNvPr id="18" name="Rectangle 17"/>
          <p:cNvSpPr/>
          <p:nvPr userDrawn="1"/>
        </p:nvSpPr>
        <p:spPr>
          <a:xfrm>
            <a:off x="6842620" y="4305300"/>
            <a:ext cx="1324800" cy="857250"/>
          </a:xfrm>
          <a:prstGeom prst="rect">
            <a:avLst/>
          </a:prstGeom>
          <a:solidFill>
            <a:srgbClr val="F68D2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ctr"/>
            <a:r>
              <a:rPr lang="en-GB" sz="1000" dirty="0">
                <a:solidFill>
                  <a:schemeClr val="bg1"/>
                </a:solidFill>
              </a:rPr>
              <a:t>Orange</a:t>
            </a:r>
          </a:p>
          <a:p>
            <a:pPr algn="ctr"/>
            <a:r>
              <a:rPr lang="en-GB" sz="1000" dirty="0">
                <a:solidFill>
                  <a:schemeClr val="bg1"/>
                </a:solidFill>
              </a:rPr>
              <a:t>246 / 141 / 46</a:t>
            </a:r>
          </a:p>
        </p:txBody>
      </p:sp>
      <p:sp>
        <p:nvSpPr>
          <p:cNvPr id="19" name="Rectangle 18"/>
          <p:cNvSpPr/>
          <p:nvPr userDrawn="1"/>
        </p:nvSpPr>
        <p:spPr>
          <a:xfrm>
            <a:off x="8395360" y="4305300"/>
            <a:ext cx="1324800" cy="857250"/>
          </a:xfrm>
          <a:prstGeom prst="rect">
            <a:avLst/>
          </a:prstGeom>
          <a:solidFill>
            <a:srgbClr val="BC20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ctr"/>
            <a:r>
              <a:rPr lang="en-GB" sz="1000" dirty="0">
                <a:solidFill>
                  <a:schemeClr val="bg1"/>
                </a:solidFill>
              </a:rPr>
              <a:t>Red</a:t>
            </a:r>
          </a:p>
          <a:p>
            <a:pPr algn="ctr"/>
            <a:r>
              <a:rPr lang="en-GB" sz="1000" dirty="0">
                <a:solidFill>
                  <a:schemeClr val="bg1"/>
                </a:solidFill>
              </a:rPr>
              <a:t>188 / 32 / 75</a:t>
            </a:r>
          </a:p>
        </p:txBody>
      </p:sp>
      <p:sp>
        <p:nvSpPr>
          <p:cNvPr id="20" name="Rectangle 19"/>
          <p:cNvSpPr/>
          <p:nvPr userDrawn="1"/>
        </p:nvSpPr>
        <p:spPr>
          <a:xfrm>
            <a:off x="9871900" y="4305300"/>
            <a:ext cx="1324800" cy="85725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ctr"/>
            <a:r>
              <a:rPr lang="en-GB" sz="1000" dirty="0">
                <a:solidFill>
                  <a:schemeClr val="bg1"/>
                </a:solidFill>
              </a:rPr>
              <a:t>Pink</a:t>
            </a:r>
          </a:p>
          <a:p>
            <a:pPr algn="ctr"/>
            <a:r>
              <a:rPr lang="en-GB" sz="1000" dirty="0">
                <a:solidFill>
                  <a:schemeClr val="bg1"/>
                </a:solidFill>
              </a:rPr>
              <a:t>198 / 0 / 126</a:t>
            </a:r>
          </a:p>
        </p:txBody>
      </p:sp>
    </p:spTree>
    <p:extLst>
      <p:ext uri="{BB962C8B-B14F-4D97-AF65-F5344CB8AC3E}">
        <p14:creationId xmlns:p14="http://schemas.microsoft.com/office/powerpoint/2010/main" val="41288333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2_TITLE SLIDE 3 - No image">
    <p:bg>
      <p:bgPr>
        <a:solidFill>
          <a:schemeClr val="bg1"/>
        </a:solidFill>
        <a:effectLst/>
      </p:bgPr>
    </p:bg>
    <p:spTree>
      <p:nvGrpSpPr>
        <p:cNvPr id="1" name=""/>
        <p:cNvGrpSpPr/>
        <p:nvPr/>
      </p:nvGrpSpPr>
      <p:grpSpPr>
        <a:xfrm>
          <a:off x="0" y="0"/>
          <a:ext cx="0" cy="0"/>
          <a:chOff x="0" y="0"/>
          <a:chExt cx="0" cy="0"/>
        </a:xfrm>
      </p:grpSpPr>
      <p:sp>
        <p:nvSpPr>
          <p:cNvPr id="4" name="object 3"/>
          <p:cNvSpPr/>
          <p:nvPr userDrawn="1"/>
        </p:nvSpPr>
        <p:spPr>
          <a:xfrm>
            <a:off x="1" y="0"/>
            <a:ext cx="2116975" cy="6858000"/>
          </a:xfrm>
          <a:custGeom>
            <a:avLst/>
            <a:gdLst/>
            <a:ahLst/>
            <a:cxnLst/>
            <a:rect l="l" t="t" r="r" b="b"/>
            <a:pathLst>
              <a:path w="1742046" h="7772400">
                <a:moveTo>
                  <a:pt x="0" y="7772400"/>
                </a:moveTo>
                <a:lnTo>
                  <a:pt x="1742046" y="7772400"/>
                </a:lnTo>
                <a:lnTo>
                  <a:pt x="1742046" y="0"/>
                </a:lnTo>
                <a:lnTo>
                  <a:pt x="0" y="0"/>
                </a:lnTo>
                <a:lnTo>
                  <a:pt x="0" y="7772400"/>
                </a:lnTo>
                <a:close/>
              </a:path>
            </a:pathLst>
          </a:custGeom>
          <a:solidFill>
            <a:srgbClr val="00338D"/>
          </a:solidFill>
        </p:spPr>
        <p:txBody>
          <a:bodyPr wrap="square" lIns="0" tIns="0" rIns="0" bIns="0" rtlCol="0">
            <a:noAutofit/>
          </a:bodyPr>
          <a:lstStyle/>
          <a:p>
            <a:endParaRPr sz="1800" dirty="0">
              <a:latin typeface="Arial" panose="020B0604020202020204" pitchFamily="34" charset="0"/>
            </a:endParaRPr>
          </a:p>
        </p:txBody>
      </p:sp>
      <p:sp>
        <p:nvSpPr>
          <p:cNvPr id="6" name="Freeform 19"/>
          <p:cNvSpPr>
            <a:spLocks noEditPoints="1"/>
          </p:cNvSpPr>
          <p:nvPr userDrawn="1"/>
        </p:nvSpPr>
        <p:spPr bwMode="auto">
          <a:xfrm>
            <a:off x="2724726" y="784799"/>
            <a:ext cx="1117023" cy="498877"/>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GB" sz="1800" dirty="0"/>
          </a:p>
        </p:txBody>
      </p:sp>
      <p:sp>
        <p:nvSpPr>
          <p:cNvPr id="8" name="Content Placeholder 1"/>
          <p:cNvSpPr txBox="1">
            <a:spLocks/>
          </p:cNvSpPr>
          <p:nvPr userDrawn="1"/>
        </p:nvSpPr>
        <p:spPr>
          <a:xfrm>
            <a:off x="2724726" y="3988577"/>
            <a:ext cx="8474559" cy="1990193"/>
          </a:xfrm>
          <a:prstGeom prst="rect">
            <a:avLst/>
          </a:prstGeom>
        </p:spPr>
        <p:txBody>
          <a:bodyPr lIns="0" tIns="0" rIns="0" bIns="0"/>
          <a:lstStyle>
            <a:lvl1pPr eaLnBrk="1" hangingPunct="1">
              <a:spcAft>
                <a:spcPts val="600"/>
              </a:spcAft>
              <a:defRPr sz="1500" b="1" i="0">
                <a:solidFill>
                  <a:schemeClr val="tx2"/>
                </a:solidFill>
                <a:latin typeface="Arial" panose="020B0603020202020204" pitchFamily="34" charset="0"/>
                <a:cs typeface="Arial" panose="020B0603020202020204" pitchFamily="34" charset="0"/>
              </a:defRPr>
            </a:lvl1pPr>
            <a:lvl2pPr marL="0" indent="0" eaLnBrk="1" hangingPunct="1">
              <a:spcAft>
                <a:spcPts val="600"/>
              </a:spcAft>
              <a:buFontTx/>
              <a:buNone/>
              <a:defRPr sz="1500" b="0" i="0">
                <a:solidFill>
                  <a:schemeClr val="tx2"/>
                </a:solidFill>
                <a:latin typeface="Arial" panose="020B0403020202020204" pitchFamily="34" charset="0"/>
                <a:cs typeface="Arial" panose="020B0403020202020204" pitchFamily="34" charset="0"/>
              </a:defRPr>
            </a:lvl2pPr>
            <a:lvl3pPr marL="285750" indent="-285750" eaLnBrk="1" hangingPunct="1">
              <a:spcAft>
                <a:spcPts val="600"/>
              </a:spcAft>
              <a:buClrTx/>
              <a:buFont typeface="Arial"/>
              <a:buChar char="—"/>
              <a:defRPr sz="1500" b="0" i="0">
                <a:solidFill>
                  <a:schemeClr val="tx2"/>
                </a:solidFill>
                <a:latin typeface="Arial" panose="020B0403020202020204" pitchFamily="34" charset="0"/>
                <a:cs typeface="Arial" panose="020B0403020202020204" pitchFamily="34" charset="0"/>
              </a:defRPr>
            </a:lvl3pPr>
            <a:lvl4pPr marL="571500" indent="-228600" eaLnBrk="1" hangingPunct="1">
              <a:spcAft>
                <a:spcPts val="600"/>
              </a:spcAft>
              <a:buFont typeface="Arial"/>
              <a:buChar char="-"/>
              <a:defRPr sz="1500" b="0" i="0" baseline="0">
                <a:solidFill>
                  <a:schemeClr val="tx2"/>
                </a:solidFill>
                <a:latin typeface="Arial" panose="020B0403020202020204" pitchFamily="34" charset="0"/>
                <a:cs typeface="Arial" panose="020B0403020202020204" pitchFamily="34" charset="0"/>
              </a:defRPr>
            </a:lvl4pPr>
            <a:lvl5pPr eaLnBrk="1" hangingPunct="1">
              <a:spcAft>
                <a:spcPts val="600"/>
              </a:spcAft>
              <a:defRPr sz="1500" b="0" i="0">
                <a:solidFill>
                  <a:schemeClr val="accent5"/>
                </a:solidFill>
                <a:latin typeface="Arial" panose="020B0403020202020204" pitchFamily="34" charset="0"/>
                <a:cs typeface="Arial" panose="020B0403020202020204" pitchFamily="34" charset="0"/>
              </a:defRPr>
            </a:lvl5pPr>
          </a:lstStyle>
          <a:p>
            <a:pPr lvl="1" defTabSz="831281"/>
            <a:r>
              <a:rPr lang="en-US" altLang="en-US" sz="1000" kern="0" dirty="0">
                <a:solidFill>
                  <a:schemeClr val="bg1">
                    <a:lumMod val="65000"/>
                  </a:schemeClr>
                </a:solidFill>
                <a:latin typeface="Arial" panose="020B0604020202020204" pitchFamily="34" charset="0"/>
                <a:cs typeface="Arial" panose="020B0604020202020204" pitchFamily="34" charset="0"/>
              </a:rPr>
              <a:t>© 2018 KPMG International Cooperative (“KPMG International”), a Swiss entity. Member firms of the KPMG network of independent firms are affiliated with KPMG International. KPMG International provides no client services. No member firm has any authority to obligate or bind KPMG International or any other member firm </a:t>
            </a:r>
            <a:br>
              <a:rPr lang="en-US" altLang="en-US" sz="1000" kern="0" dirty="0">
                <a:solidFill>
                  <a:schemeClr val="bg1">
                    <a:lumMod val="65000"/>
                  </a:schemeClr>
                </a:solidFill>
                <a:latin typeface="Arial" panose="020B0604020202020204" pitchFamily="34" charset="0"/>
                <a:cs typeface="Arial" panose="020B0604020202020204" pitchFamily="34" charset="0"/>
              </a:rPr>
            </a:br>
            <a:r>
              <a:rPr lang="en-US" altLang="en-US" sz="1000" kern="0" dirty="0">
                <a:solidFill>
                  <a:schemeClr val="bg1">
                    <a:lumMod val="65000"/>
                  </a:schemeClr>
                </a:solidFill>
                <a:latin typeface="Arial" panose="020B0604020202020204" pitchFamily="34" charset="0"/>
                <a:cs typeface="Arial" panose="020B0604020202020204" pitchFamily="34" charset="0"/>
              </a:rPr>
              <a:t>vis-à-vis third parties, nor does KPMG International have any such authority to obligate or bind any member firm. All rights reserved.</a:t>
            </a:r>
          </a:p>
          <a:p>
            <a:pPr lvl="1" defTabSz="831281"/>
            <a:r>
              <a:rPr lang="en-US" altLang="en-US" sz="1000" kern="0" dirty="0">
                <a:solidFill>
                  <a:schemeClr val="bg1">
                    <a:lumMod val="65000"/>
                  </a:schemeClr>
                </a:solidFill>
                <a:latin typeface="Arial" panose="020B0604020202020204" pitchFamily="34" charset="0"/>
                <a:cs typeface="Arial" panose="020B0604020202020204" pitchFamily="34" charset="0"/>
              </a:rPr>
              <a:t>The information contained herein is of a general nature and is not intended to address the circumstances of any particular individual or entity. Although we endeavor to provide accurate and timely information, there can be no guarantee that such information is accurate as of the date it is received or that it will continue to be accurate in the future. No one should act on such information without appropriate professional advice after a thorough examination of the particular situation.</a:t>
            </a:r>
          </a:p>
          <a:p>
            <a:pPr lvl="1" defTabSz="831281"/>
            <a:r>
              <a:rPr lang="en-US" altLang="en-US" sz="1000" kern="0" dirty="0">
                <a:solidFill>
                  <a:schemeClr val="bg1">
                    <a:lumMod val="65000"/>
                  </a:schemeClr>
                </a:solidFill>
                <a:latin typeface="Arial" panose="020B0604020202020204" pitchFamily="34" charset="0"/>
                <a:cs typeface="Arial" panose="020B0604020202020204" pitchFamily="34" charset="0"/>
              </a:rPr>
              <a:t>The KPMG name and logo are registered trademarks or trademarks of KPMG International.</a:t>
            </a:r>
          </a:p>
        </p:txBody>
      </p:sp>
      <p:sp>
        <p:nvSpPr>
          <p:cNvPr id="9" name="TextBox 8"/>
          <p:cNvSpPr txBox="1"/>
          <p:nvPr userDrawn="1"/>
        </p:nvSpPr>
        <p:spPr>
          <a:xfrm>
            <a:off x="2724727" y="3194411"/>
            <a:ext cx="2967659" cy="156197"/>
          </a:xfrm>
          <a:prstGeom prst="rect">
            <a:avLst/>
          </a:prstGeom>
          <a:noFill/>
        </p:spPr>
        <p:txBody>
          <a:bodyPr wrap="square" lIns="0" tIns="0" rIns="0" bIns="0" rtlCol="0">
            <a:spAutoFit/>
          </a:bodyPr>
          <a:lstStyle/>
          <a:p>
            <a:pPr marL="0" marR="0" lvl="1" indent="0" algn="l" defTabSz="844083" rtl="0" eaLnBrk="1" fontAlgn="auto" latinLnBrk="0" hangingPunct="1">
              <a:lnSpc>
                <a:spcPct val="100000"/>
              </a:lnSpc>
              <a:spcBef>
                <a:spcPts val="0"/>
              </a:spcBef>
              <a:spcAft>
                <a:spcPts val="554"/>
              </a:spcAft>
              <a:buClrTx/>
              <a:buSzTx/>
              <a:buFontTx/>
              <a:buNone/>
              <a:tabLst/>
              <a:defRPr/>
            </a:pPr>
            <a:r>
              <a:rPr kumimoji="0" lang="en-GB" sz="1015" b="1" i="0" u="none" strike="noStrike" kern="1200" cap="none" spc="0" normalizeH="0" baseline="0" noProof="0" dirty="0">
                <a:ln>
                  <a:noFill/>
                </a:ln>
                <a:solidFill>
                  <a:schemeClr val="tx2"/>
                </a:solidFill>
                <a:effectLst/>
                <a:uLnTx/>
                <a:uFillTx/>
                <a:latin typeface="+mn-lt"/>
                <a:ea typeface="+mn-ea"/>
                <a:cs typeface="+mn-cs"/>
              </a:rPr>
              <a:t>kpmg.com/socialmedia</a:t>
            </a:r>
          </a:p>
        </p:txBody>
      </p:sp>
      <p:sp>
        <p:nvSpPr>
          <p:cNvPr id="10" name="AutoShape 3"/>
          <p:cNvSpPr>
            <a:spLocks noChangeAspect="1" noChangeArrowheads="1" noTextEdit="1"/>
          </p:cNvSpPr>
          <p:nvPr userDrawn="1"/>
        </p:nvSpPr>
        <p:spPr bwMode="auto">
          <a:xfrm>
            <a:off x="2724150" y="3423390"/>
            <a:ext cx="3337983"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grpSp>
        <p:nvGrpSpPr>
          <p:cNvPr id="25" name="Group 24"/>
          <p:cNvGrpSpPr/>
          <p:nvPr userDrawn="1"/>
        </p:nvGrpSpPr>
        <p:grpSpPr>
          <a:xfrm>
            <a:off x="4404784" y="3420214"/>
            <a:ext cx="394741" cy="384176"/>
            <a:chOff x="3303587" y="3420214"/>
            <a:chExt cx="376237" cy="384176"/>
          </a:xfrm>
        </p:grpSpPr>
        <p:sp>
          <p:nvSpPr>
            <p:cNvPr id="11" name="Freeform 5"/>
            <p:cNvSpPr>
              <a:spLocks noEditPoints="1"/>
            </p:cNvSpPr>
            <p:nvPr userDrawn="1"/>
          </p:nvSpPr>
          <p:spPr bwMode="auto">
            <a:xfrm>
              <a:off x="3303587" y="3420214"/>
              <a:ext cx="376237" cy="384176"/>
            </a:xfrm>
            <a:custGeom>
              <a:avLst/>
              <a:gdLst>
                <a:gd name="T0" fmla="*/ 157 w 157"/>
                <a:gd name="T1" fmla="*/ 95 h 158"/>
                <a:gd name="T2" fmla="*/ 157 w 157"/>
                <a:gd name="T3" fmla="*/ 107 h 158"/>
                <a:gd name="T4" fmla="*/ 153 w 157"/>
                <a:gd name="T5" fmla="*/ 130 h 158"/>
                <a:gd name="T6" fmla="*/ 114 w 157"/>
                <a:gd name="T7" fmla="*/ 157 h 158"/>
                <a:gd name="T8" fmla="*/ 95 w 157"/>
                <a:gd name="T9" fmla="*/ 157 h 158"/>
                <a:gd name="T10" fmla="*/ 63 w 157"/>
                <a:gd name="T11" fmla="*/ 158 h 158"/>
                <a:gd name="T12" fmla="*/ 49 w 157"/>
                <a:gd name="T13" fmla="*/ 157 h 158"/>
                <a:gd name="T14" fmla="*/ 29 w 157"/>
                <a:gd name="T15" fmla="*/ 154 h 158"/>
                <a:gd name="T16" fmla="*/ 1 w 157"/>
                <a:gd name="T17" fmla="*/ 114 h 158"/>
                <a:gd name="T18" fmla="*/ 1 w 157"/>
                <a:gd name="T19" fmla="*/ 51 h 158"/>
                <a:gd name="T20" fmla="*/ 3 w 157"/>
                <a:gd name="T21" fmla="*/ 31 h 158"/>
                <a:gd name="T22" fmla="*/ 39 w 157"/>
                <a:gd name="T23" fmla="*/ 2 h 158"/>
                <a:gd name="T24" fmla="*/ 56 w 157"/>
                <a:gd name="T25" fmla="*/ 1 h 158"/>
                <a:gd name="T26" fmla="*/ 63 w 157"/>
                <a:gd name="T27" fmla="*/ 0 h 158"/>
                <a:gd name="T28" fmla="*/ 95 w 157"/>
                <a:gd name="T29" fmla="*/ 1 h 158"/>
                <a:gd name="T30" fmla="*/ 119 w 157"/>
                <a:gd name="T31" fmla="*/ 2 h 158"/>
                <a:gd name="T32" fmla="*/ 153 w 157"/>
                <a:gd name="T33" fmla="*/ 28 h 158"/>
                <a:gd name="T34" fmla="*/ 157 w 157"/>
                <a:gd name="T35" fmla="*/ 55 h 158"/>
                <a:gd name="T36" fmla="*/ 157 w 157"/>
                <a:gd name="T37" fmla="*/ 63 h 158"/>
                <a:gd name="T38" fmla="*/ 143 w 157"/>
                <a:gd name="T39" fmla="*/ 79 h 158"/>
                <a:gd name="T40" fmla="*/ 142 w 157"/>
                <a:gd name="T41" fmla="*/ 42 h 158"/>
                <a:gd name="T42" fmla="*/ 124 w 157"/>
                <a:gd name="T43" fmla="*/ 17 h 158"/>
                <a:gd name="T44" fmla="*/ 102 w 157"/>
                <a:gd name="T45" fmla="*/ 15 h 158"/>
                <a:gd name="T46" fmla="*/ 67 w 157"/>
                <a:gd name="T47" fmla="*/ 15 h 158"/>
                <a:gd name="T48" fmla="*/ 41 w 157"/>
                <a:gd name="T49" fmla="*/ 16 h 158"/>
                <a:gd name="T50" fmla="*/ 18 w 157"/>
                <a:gd name="T51" fmla="*/ 32 h 158"/>
                <a:gd name="T52" fmla="*/ 15 w 157"/>
                <a:gd name="T53" fmla="*/ 55 h 158"/>
                <a:gd name="T54" fmla="*/ 15 w 157"/>
                <a:gd name="T55" fmla="*/ 106 h 158"/>
                <a:gd name="T56" fmla="*/ 17 w 157"/>
                <a:gd name="T57" fmla="*/ 124 h 158"/>
                <a:gd name="T58" fmla="*/ 41 w 157"/>
                <a:gd name="T59" fmla="*/ 142 h 158"/>
                <a:gd name="T60" fmla="*/ 58 w 157"/>
                <a:gd name="T61" fmla="*/ 143 h 158"/>
                <a:gd name="T62" fmla="*/ 106 w 157"/>
                <a:gd name="T63" fmla="*/ 143 h 158"/>
                <a:gd name="T64" fmla="*/ 125 w 157"/>
                <a:gd name="T65" fmla="*/ 140 h 158"/>
                <a:gd name="T66" fmla="*/ 142 w 157"/>
                <a:gd name="T67" fmla="*/ 116 h 158"/>
                <a:gd name="T68" fmla="*/ 143 w 157"/>
                <a:gd name="T69" fmla="*/ 9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7" h="158">
                  <a:moveTo>
                    <a:pt x="157" y="63"/>
                  </a:moveTo>
                  <a:cubicBezTo>
                    <a:pt x="157" y="74"/>
                    <a:pt x="157" y="84"/>
                    <a:pt x="157" y="95"/>
                  </a:cubicBezTo>
                  <a:cubicBezTo>
                    <a:pt x="157" y="95"/>
                    <a:pt x="157" y="95"/>
                    <a:pt x="157" y="96"/>
                  </a:cubicBezTo>
                  <a:cubicBezTo>
                    <a:pt x="157" y="100"/>
                    <a:pt x="157" y="103"/>
                    <a:pt x="157" y="107"/>
                  </a:cubicBezTo>
                  <a:cubicBezTo>
                    <a:pt x="157" y="111"/>
                    <a:pt x="157" y="114"/>
                    <a:pt x="156" y="118"/>
                  </a:cubicBezTo>
                  <a:cubicBezTo>
                    <a:pt x="156" y="122"/>
                    <a:pt x="155" y="126"/>
                    <a:pt x="153" y="130"/>
                  </a:cubicBezTo>
                  <a:cubicBezTo>
                    <a:pt x="149" y="140"/>
                    <a:pt x="143" y="147"/>
                    <a:pt x="133" y="152"/>
                  </a:cubicBezTo>
                  <a:cubicBezTo>
                    <a:pt x="127" y="155"/>
                    <a:pt x="121" y="156"/>
                    <a:pt x="114" y="157"/>
                  </a:cubicBezTo>
                  <a:cubicBezTo>
                    <a:pt x="112" y="157"/>
                    <a:pt x="109" y="157"/>
                    <a:pt x="106" y="157"/>
                  </a:cubicBezTo>
                  <a:cubicBezTo>
                    <a:pt x="102" y="157"/>
                    <a:pt x="99" y="157"/>
                    <a:pt x="95" y="157"/>
                  </a:cubicBezTo>
                  <a:cubicBezTo>
                    <a:pt x="95" y="157"/>
                    <a:pt x="95" y="158"/>
                    <a:pt x="95" y="158"/>
                  </a:cubicBezTo>
                  <a:cubicBezTo>
                    <a:pt x="84" y="158"/>
                    <a:pt x="73" y="158"/>
                    <a:pt x="63" y="158"/>
                  </a:cubicBezTo>
                  <a:cubicBezTo>
                    <a:pt x="63" y="158"/>
                    <a:pt x="62" y="157"/>
                    <a:pt x="62" y="157"/>
                  </a:cubicBezTo>
                  <a:cubicBezTo>
                    <a:pt x="58" y="157"/>
                    <a:pt x="54" y="157"/>
                    <a:pt x="49" y="157"/>
                  </a:cubicBezTo>
                  <a:cubicBezTo>
                    <a:pt x="46" y="157"/>
                    <a:pt x="43" y="157"/>
                    <a:pt x="39" y="156"/>
                  </a:cubicBezTo>
                  <a:cubicBezTo>
                    <a:pt x="36" y="156"/>
                    <a:pt x="32" y="155"/>
                    <a:pt x="29" y="154"/>
                  </a:cubicBezTo>
                  <a:cubicBezTo>
                    <a:pt x="17" y="150"/>
                    <a:pt x="9" y="142"/>
                    <a:pt x="4" y="130"/>
                  </a:cubicBezTo>
                  <a:cubicBezTo>
                    <a:pt x="2" y="125"/>
                    <a:pt x="1" y="120"/>
                    <a:pt x="1" y="114"/>
                  </a:cubicBezTo>
                  <a:cubicBezTo>
                    <a:pt x="1" y="110"/>
                    <a:pt x="1" y="107"/>
                    <a:pt x="0" y="103"/>
                  </a:cubicBezTo>
                  <a:cubicBezTo>
                    <a:pt x="0" y="101"/>
                    <a:pt x="0" y="54"/>
                    <a:pt x="1" y="51"/>
                  </a:cubicBezTo>
                  <a:cubicBezTo>
                    <a:pt x="1" y="47"/>
                    <a:pt x="1" y="44"/>
                    <a:pt x="1" y="41"/>
                  </a:cubicBezTo>
                  <a:cubicBezTo>
                    <a:pt x="2" y="38"/>
                    <a:pt x="2" y="34"/>
                    <a:pt x="3" y="31"/>
                  </a:cubicBezTo>
                  <a:cubicBezTo>
                    <a:pt x="6" y="23"/>
                    <a:pt x="10" y="16"/>
                    <a:pt x="17" y="10"/>
                  </a:cubicBezTo>
                  <a:cubicBezTo>
                    <a:pt x="24" y="5"/>
                    <a:pt x="31" y="3"/>
                    <a:pt x="39" y="2"/>
                  </a:cubicBezTo>
                  <a:cubicBezTo>
                    <a:pt x="41" y="1"/>
                    <a:pt x="43" y="1"/>
                    <a:pt x="46" y="1"/>
                  </a:cubicBezTo>
                  <a:cubicBezTo>
                    <a:pt x="49" y="1"/>
                    <a:pt x="53" y="1"/>
                    <a:pt x="56" y="1"/>
                  </a:cubicBezTo>
                  <a:cubicBezTo>
                    <a:pt x="58" y="1"/>
                    <a:pt x="60" y="1"/>
                    <a:pt x="62" y="1"/>
                  </a:cubicBezTo>
                  <a:cubicBezTo>
                    <a:pt x="62" y="1"/>
                    <a:pt x="63" y="1"/>
                    <a:pt x="63" y="0"/>
                  </a:cubicBezTo>
                  <a:cubicBezTo>
                    <a:pt x="73" y="0"/>
                    <a:pt x="84" y="0"/>
                    <a:pt x="95" y="0"/>
                  </a:cubicBezTo>
                  <a:cubicBezTo>
                    <a:pt x="95" y="1"/>
                    <a:pt x="95" y="1"/>
                    <a:pt x="95" y="1"/>
                  </a:cubicBezTo>
                  <a:cubicBezTo>
                    <a:pt x="100" y="1"/>
                    <a:pt x="105" y="1"/>
                    <a:pt x="110" y="1"/>
                  </a:cubicBezTo>
                  <a:cubicBezTo>
                    <a:pt x="113" y="1"/>
                    <a:pt x="116" y="1"/>
                    <a:pt x="119" y="2"/>
                  </a:cubicBezTo>
                  <a:cubicBezTo>
                    <a:pt x="122" y="2"/>
                    <a:pt x="126" y="3"/>
                    <a:pt x="129" y="4"/>
                  </a:cubicBezTo>
                  <a:cubicBezTo>
                    <a:pt x="141" y="9"/>
                    <a:pt x="149" y="16"/>
                    <a:pt x="153" y="28"/>
                  </a:cubicBezTo>
                  <a:cubicBezTo>
                    <a:pt x="155" y="33"/>
                    <a:pt x="156" y="38"/>
                    <a:pt x="157" y="44"/>
                  </a:cubicBezTo>
                  <a:cubicBezTo>
                    <a:pt x="157" y="48"/>
                    <a:pt x="157" y="52"/>
                    <a:pt x="157" y="55"/>
                  </a:cubicBezTo>
                  <a:cubicBezTo>
                    <a:pt x="157" y="58"/>
                    <a:pt x="157" y="60"/>
                    <a:pt x="157" y="62"/>
                  </a:cubicBezTo>
                  <a:cubicBezTo>
                    <a:pt x="157" y="63"/>
                    <a:pt x="157" y="63"/>
                    <a:pt x="157" y="63"/>
                  </a:cubicBezTo>
                  <a:close/>
                  <a:moveTo>
                    <a:pt x="143" y="79"/>
                  </a:moveTo>
                  <a:cubicBezTo>
                    <a:pt x="143" y="79"/>
                    <a:pt x="143" y="79"/>
                    <a:pt x="143" y="79"/>
                  </a:cubicBezTo>
                  <a:cubicBezTo>
                    <a:pt x="143" y="70"/>
                    <a:pt x="143" y="61"/>
                    <a:pt x="143" y="52"/>
                  </a:cubicBezTo>
                  <a:cubicBezTo>
                    <a:pt x="143" y="49"/>
                    <a:pt x="143" y="46"/>
                    <a:pt x="142" y="42"/>
                  </a:cubicBezTo>
                  <a:cubicBezTo>
                    <a:pt x="142" y="39"/>
                    <a:pt x="141" y="37"/>
                    <a:pt x="141" y="34"/>
                  </a:cubicBezTo>
                  <a:cubicBezTo>
                    <a:pt x="138" y="26"/>
                    <a:pt x="132" y="20"/>
                    <a:pt x="124" y="17"/>
                  </a:cubicBezTo>
                  <a:cubicBezTo>
                    <a:pt x="120" y="16"/>
                    <a:pt x="116" y="15"/>
                    <a:pt x="112" y="15"/>
                  </a:cubicBezTo>
                  <a:cubicBezTo>
                    <a:pt x="109" y="15"/>
                    <a:pt x="105" y="15"/>
                    <a:pt x="102" y="15"/>
                  </a:cubicBezTo>
                  <a:cubicBezTo>
                    <a:pt x="97" y="15"/>
                    <a:pt x="93" y="15"/>
                    <a:pt x="88" y="15"/>
                  </a:cubicBezTo>
                  <a:cubicBezTo>
                    <a:pt x="81" y="15"/>
                    <a:pt x="74" y="15"/>
                    <a:pt x="67" y="15"/>
                  </a:cubicBezTo>
                  <a:cubicBezTo>
                    <a:pt x="61" y="15"/>
                    <a:pt x="55" y="15"/>
                    <a:pt x="49" y="15"/>
                  </a:cubicBezTo>
                  <a:cubicBezTo>
                    <a:pt x="47" y="15"/>
                    <a:pt x="44" y="15"/>
                    <a:pt x="41" y="16"/>
                  </a:cubicBezTo>
                  <a:cubicBezTo>
                    <a:pt x="38" y="16"/>
                    <a:pt x="36" y="17"/>
                    <a:pt x="33" y="18"/>
                  </a:cubicBezTo>
                  <a:cubicBezTo>
                    <a:pt x="26" y="20"/>
                    <a:pt x="21" y="25"/>
                    <a:pt x="18" y="32"/>
                  </a:cubicBezTo>
                  <a:cubicBezTo>
                    <a:pt x="16" y="36"/>
                    <a:pt x="15" y="40"/>
                    <a:pt x="15" y="45"/>
                  </a:cubicBezTo>
                  <a:cubicBezTo>
                    <a:pt x="15" y="48"/>
                    <a:pt x="15" y="51"/>
                    <a:pt x="15" y="55"/>
                  </a:cubicBezTo>
                  <a:cubicBezTo>
                    <a:pt x="14" y="59"/>
                    <a:pt x="14" y="63"/>
                    <a:pt x="14" y="66"/>
                  </a:cubicBezTo>
                  <a:cubicBezTo>
                    <a:pt x="14" y="80"/>
                    <a:pt x="14" y="93"/>
                    <a:pt x="15" y="106"/>
                  </a:cubicBezTo>
                  <a:cubicBezTo>
                    <a:pt x="15" y="109"/>
                    <a:pt x="15" y="112"/>
                    <a:pt x="15" y="116"/>
                  </a:cubicBezTo>
                  <a:cubicBezTo>
                    <a:pt x="16" y="119"/>
                    <a:pt x="16" y="122"/>
                    <a:pt x="17" y="124"/>
                  </a:cubicBezTo>
                  <a:cubicBezTo>
                    <a:pt x="19" y="130"/>
                    <a:pt x="23" y="135"/>
                    <a:pt x="28" y="138"/>
                  </a:cubicBezTo>
                  <a:cubicBezTo>
                    <a:pt x="32" y="140"/>
                    <a:pt x="36" y="142"/>
                    <a:pt x="41" y="142"/>
                  </a:cubicBezTo>
                  <a:cubicBezTo>
                    <a:pt x="43" y="143"/>
                    <a:pt x="46" y="143"/>
                    <a:pt x="49" y="143"/>
                  </a:cubicBezTo>
                  <a:cubicBezTo>
                    <a:pt x="52" y="143"/>
                    <a:pt x="55" y="143"/>
                    <a:pt x="58" y="143"/>
                  </a:cubicBezTo>
                  <a:cubicBezTo>
                    <a:pt x="61" y="143"/>
                    <a:pt x="65" y="143"/>
                    <a:pt x="68" y="143"/>
                  </a:cubicBezTo>
                  <a:cubicBezTo>
                    <a:pt x="81" y="143"/>
                    <a:pt x="94" y="144"/>
                    <a:pt x="106" y="143"/>
                  </a:cubicBezTo>
                  <a:cubicBezTo>
                    <a:pt x="110" y="143"/>
                    <a:pt x="113" y="143"/>
                    <a:pt x="116" y="142"/>
                  </a:cubicBezTo>
                  <a:cubicBezTo>
                    <a:pt x="119" y="142"/>
                    <a:pt x="122" y="141"/>
                    <a:pt x="125" y="140"/>
                  </a:cubicBezTo>
                  <a:cubicBezTo>
                    <a:pt x="131" y="138"/>
                    <a:pt x="136" y="134"/>
                    <a:pt x="139" y="128"/>
                  </a:cubicBezTo>
                  <a:cubicBezTo>
                    <a:pt x="141" y="124"/>
                    <a:pt x="142" y="120"/>
                    <a:pt x="142" y="116"/>
                  </a:cubicBezTo>
                  <a:cubicBezTo>
                    <a:pt x="143" y="113"/>
                    <a:pt x="143" y="110"/>
                    <a:pt x="143" y="108"/>
                  </a:cubicBezTo>
                  <a:cubicBezTo>
                    <a:pt x="143" y="104"/>
                    <a:pt x="143" y="100"/>
                    <a:pt x="143" y="96"/>
                  </a:cubicBezTo>
                  <a:cubicBezTo>
                    <a:pt x="143" y="90"/>
                    <a:pt x="143" y="85"/>
                    <a:pt x="143" y="79"/>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sp>
          <p:nvSpPr>
            <p:cNvPr id="12" name="Freeform 6"/>
            <p:cNvSpPr>
              <a:spLocks noEditPoints="1"/>
            </p:cNvSpPr>
            <p:nvPr userDrawn="1"/>
          </p:nvSpPr>
          <p:spPr bwMode="auto">
            <a:xfrm>
              <a:off x="3395662" y="3515464"/>
              <a:ext cx="193675" cy="195263"/>
            </a:xfrm>
            <a:custGeom>
              <a:avLst/>
              <a:gdLst>
                <a:gd name="T0" fmla="*/ 41 w 81"/>
                <a:gd name="T1" fmla="*/ 0 h 80"/>
                <a:gd name="T2" fmla="*/ 81 w 81"/>
                <a:gd name="T3" fmla="*/ 40 h 80"/>
                <a:gd name="T4" fmla="*/ 41 w 81"/>
                <a:gd name="T5" fmla="*/ 80 h 80"/>
                <a:gd name="T6" fmla="*/ 1 w 81"/>
                <a:gd name="T7" fmla="*/ 40 h 80"/>
                <a:gd name="T8" fmla="*/ 41 w 81"/>
                <a:gd name="T9" fmla="*/ 0 h 80"/>
                <a:gd name="T10" fmla="*/ 67 w 81"/>
                <a:gd name="T11" fmla="*/ 40 h 80"/>
                <a:gd name="T12" fmla="*/ 41 w 81"/>
                <a:gd name="T13" fmla="*/ 14 h 80"/>
                <a:gd name="T14" fmla="*/ 15 w 81"/>
                <a:gd name="T15" fmla="*/ 40 h 80"/>
                <a:gd name="T16" fmla="*/ 40 w 81"/>
                <a:gd name="T17" fmla="*/ 66 h 80"/>
                <a:gd name="T18" fmla="*/ 67 w 81"/>
                <a:gd name="T19" fmla="*/ 4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80">
                  <a:moveTo>
                    <a:pt x="41" y="0"/>
                  </a:moveTo>
                  <a:cubicBezTo>
                    <a:pt x="63" y="0"/>
                    <a:pt x="81" y="17"/>
                    <a:pt x="81" y="40"/>
                  </a:cubicBezTo>
                  <a:cubicBezTo>
                    <a:pt x="81" y="63"/>
                    <a:pt x="63" y="80"/>
                    <a:pt x="41" y="80"/>
                  </a:cubicBezTo>
                  <a:cubicBezTo>
                    <a:pt x="19" y="80"/>
                    <a:pt x="0" y="62"/>
                    <a:pt x="1" y="40"/>
                  </a:cubicBezTo>
                  <a:cubicBezTo>
                    <a:pt x="1" y="17"/>
                    <a:pt x="19" y="0"/>
                    <a:pt x="41" y="0"/>
                  </a:cubicBezTo>
                  <a:close/>
                  <a:moveTo>
                    <a:pt x="67" y="40"/>
                  </a:moveTo>
                  <a:cubicBezTo>
                    <a:pt x="67" y="25"/>
                    <a:pt x="55" y="14"/>
                    <a:pt x="41" y="14"/>
                  </a:cubicBezTo>
                  <a:cubicBezTo>
                    <a:pt x="27" y="14"/>
                    <a:pt x="15" y="25"/>
                    <a:pt x="15" y="40"/>
                  </a:cubicBezTo>
                  <a:cubicBezTo>
                    <a:pt x="14" y="54"/>
                    <a:pt x="26" y="66"/>
                    <a:pt x="40" y="66"/>
                  </a:cubicBezTo>
                  <a:cubicBezTo>
                    <a:pt x="55" y="66"/>
                    <a:pt x="67" y="55"/>
                    <a:pt x="67" y="40"/>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sp>
          <p:nvSpPr>
            <p:cNvPr id="13" name="Freeform 7"/>
            <p:cNvSpPr>
              <a:spLocks/>
            </p:cNvSpPr>
            <p:nvPr userDrawn="1"/>
          </p:nvSpPr>
          <p:spPr bwMode="auto">
            <a:xfrm>
              <a:off x="3570287" y="3488476"/>
              <a:ext cx="44450" cy="46038"/>
            </a:xfrm>
            <a:custGeom>
              <a:avLst/>
              <a:gdLst>
                <a:gd name="T0" fmla="*/ 10 w 19"/>
                <a:gd name="T1" fmla="*/ 18 h 19"/>
                <a:gd name="T2" fmla="*/ 0 w 19"/>
                <a:gd name="T3" fmla="*/ 9 h 19"/>
                <a:gd name="T4" fmla="*/ 10 w 19"/>
                <a:gd name="T5" fmla="*/ 0 h 19"/>
                <a:gd name="T6" fmla="*/ 19 w 19"/>
                <a:gd name="T7" fmla="*/ 9 h 19"/>
                <a:gd name="T8" fmla="*/ 10 w 19"/>
                <a:gd name="T9" fmla="*/ 18 h 19"/>
              </a:gdLst>
              <a:ahLst/>
              <a:cxnLst>
                <a:cxn ang="0">
                  <a:pos x="T0" y="T1"/>
                </a:cxn>
                <a:cxn ang="0">
                  <a:pos x="T2" y="T3"/>
                </a:cxn>
                <a:cxn ang="0">
                  <a:pos x="T4" y="T5"/>
                </a:cxn>
                <a:cxn ang="0">
                  <a:pos x="T6" y="T7"/>
                </a:cxn>
                <a:cxn ang="0">
                  <a:pos x="T8" y="T9"/>
                </a:cxn>
              </a:cxnLst>
              <a:rect l="0" t="0" r="r" b="b"/>
              <a:pathLst>
                <a:path w="19" h="19">
                  <a:moveTo>
                    <a:pt x="10" y="18"/>
                  </a:moveTo>
                  <a:cubicBezTo>
                    <a:pt x="4" y="18"/>
                    <a:pt x="0" y="14"/>
                    <a:pt x="0" y="9"/>
                  </a:cubicBezTo>
                  <a:cubicBezTo>
                    <a:pt x="0" y="4"/>
                    <a:pt x="5" y="0"/>
                    <a:pt x="10" y="0"/>
                  </a:cubicBezTo>
                  <a:cubicBezTo>
                    <a:pt x="15" y="0"/>
                    <a:pt x="19" y="4"/>
                    <a:pt x="19" y="9"/>
                  </a:cubicBezTo>
                  <a:cubicBezTo>
                    <a:pt x="19" y="14"/>
                    <a:pt x="15" y="19"/>
                    <a:pt x="10" y="18"/>
                  </a:cubicBez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grpSp>
      <p:grpSp>
        <p:nvGrpSpPr>
          <p:cNvPr id="3" name="Group 2"/>
          <p:cNvGrpSpPr/>
          <p:nvPr userDrawn="1"/>
        </p:nvGrpSpPr>
        <p:grpSpPr>
          <a:xfrm>
            <a:off x="3272368" y="3420214"/>
            <a:ext cx="394741" cy="382588"/>
            <a:chOff x="2454275" y="3420214"/>
            <a:chExt cx="376237" cy="382588"/>
          </a:xfrm>
        </p:grpSpPr>
        <p:sp>
          <p:nvSpPr>
            <p:cNvPr id="15" name="Freeform 8"/>
            <p:cNvSpPr>
              <a:spLocks/>
            </p:cNvSpPr>
            <p:nvPr userDrawn="1"/>
          </p:nvSpPr>
          <p:spPr bwMode="auto">
            <a:xfrm>
              <a:off x="2454275" y="3420214"/>
              <a:ext cx="376237" cy="382588"/>
            </a:xfrm>
            <a:custGeom>
              <a:avLst/>
              <a:gdLst>
                <a:gd name="T0" fmla="*/ 146 w 157"/>
                <a:gd name="T1" fmla="*/ 0 h 157"/>
                <a:gd name="T2" fmla="*/ 12 w 157"/>
                <a:gd name="T3" fmla="*/ 0 h 157"/>
                <a:gd name="T4" fmla="*/ 0 w 157"/>
                <a:gd name="T5" fmla="*/ 11 h 157"/>
                <a:gd name="T6" fmla="*/ 0 w 157"/>
                <a:gd name="T7" fmla="*/ 146 h 157"/>
                <a:gd name="T8" fmla="*/ 12 w 157"/>
                <a:gd name="T9" fmla="*/ 157 h 157"/>
                <a:gd name="T10" fmla="*/ 146 w 157"/>
                <a:gd name="T11" fmla="*/ 157 h 157"/>
                <a:gd name="T12" fmla="*/ 157 w 157"/>
                <a:gd name="T13" fmla="*/ 146 h 157"/>
                <a:gd name="T14" fmla="*/ 157 w 157"/>
                <a:gd name="T15" fmla="*/ 11 h 157"/>
                <a:gd name="T16" fmla="*/ 146 w 157"/>
                <a:gd name="T17"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7" h="157">
                  <a:moveTo>
                    <a:pt x="146" y="0"/>
                  </a:moveTo>
                  <a:cubicBezTo>
                    <a:pt x="12" y="0"/>
                    <a:pt x="12" y="0"/>
                    <a:pt x="12" y="0"/>
                  </a:cubicBezTo>
                  <a:cubicBezTo>
                    <a:pt x="5" y="0"/>
                    <a:pt x="0" y="5"/>
                    <a:pt x="0" y="11"/>
                  </a:cubicBezTo>
                  <a:cubicBezTo>
                    <a:pt x="0" y="146"/>
                    <a:pt x="0" y="146"/>
                    <a:pt x="0" y="146"/>
                  </a:cubicBezTo>
                  <a:cubicBezTo>
                    <a:pt x="0" y="152"/>
                    <a:pt x="5" y="157"/>
                    <a:pt x="12" y="157"/>
                  </a:cubicBezTo>
                  <a:cubicBezTo>
                    <a:pt x="146" y="157"/>
                    <a:pt x="146" y="157"/>
                    <a:pt x="146" y="157"/>
                  </a:cubicBezTo>
                  <a:cubicBezTo>
                    <a:pt x="152" y="157"/>
                    <a:pt x="157" y="152"/>
                    <a:pt x="157" y="146"/>
                  </a:cubicBezTo>
                  <a:cubicBezTo>
                    <a:pt x="157" y="11"/>
                    <a:pt x="157" y="11"/>
                    <a:pt x="157" y="11"/>
                  </a:cubicBezTo>
                  <a:cubicBezTo>
                    <a:pt x="157" y="5"/>
                    <a:pt x="152" y="0"/>
                    <a:pt x="146" y="0"/>
                  </a:cubicBezTo>
                  <a:close/>
                </a:path>
              </a:pathLst>
            </a:custGeom>
            <a:solidFill>
              <a:srgbClr val="0076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sp>
          <p:nvSpPr>
            <p:cNvPr id="16" name="Freeform 9"/>
            <p:cNvSpPr>
              <a:spLocks noEditPoints="1"/>
            </p:cNvSpPr>
            <p:nvPr userDrawn="1"/>
          </p:nvSpPr>
          <p:spPr bwMode="auto">
            <a:xfrm>
              <a:off x="2506662" y="3474189"/>
              <a:ext cx="65087" cy="273051"/>
            </a:xfrm>
            <a:custGeom>
              <a:avLst/>
              <a:gdLst>
                <a:gd name="T0" fmla="*/ 2 w 27"/>
                <a:gd name="T1" fmla="*/ 37 h 112"/>
                <a:gd name="T2" fmla="*/ 25 w 27"/>
                <a:gd name="T3" fmla="*/ 37 h 112"/>
                <a:gd name="T4" fmla="*/ 25 w 27"/>
                <a:gd name="T5" fmla="*/ 112 h 112"/>
                <a:gd name="T6" fmla="*/ 2 w 27"/>
                <a:gd name="T7" fmla="*/ 112 h 112"/>
                <a:gd name="T8" fmla="*/ 2 w 27"/>
                <a:gd name="T9" fmla="*/ 37 h 112"/>
                <a:gd name="T10" fmla="*/ 13 w 27"/>
                <a:gd name="T11" fmla="*/ 0 h 112"/>
                <a:gd name="T12" fmla="*/ 27 w 27"/>
                <a:gd name="T13" fmla="*/ 13 h 112"/>
                <a:gd name="T14" fmla="*/ 13 w 27"/>
                <a:gd name="T15" fmla="*/ 27 h 112"/>
                <a:gd name="T16" fmla="*/ 0 w 27"/>
                <a:gd name="T17" fmla="*/ 13 h 112"/>
                <a:gd name="T18" fmla="*/ 13 w 27"/>
                <a:gd name="T19"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112">
                  <a:moveTo>
                    <a:pt x="2" y="37"/>
                  </a:moveTo>
                  <a:cubicBezTo>
                    <a:pt x="25" y="37"/>
                    <a:pt x="25" y="37"/>
                    <a:pt x="25" y="37"/>
                  </a:cubicBezTo>
                  <a:cubicBezTo>
                    <a:pt x="25" y="112"/>
                    <a:pt x="25" y="112"/>
                    <a:pt x="25" y="112"/>
                  </a:cubicBezTo>
                  <a:cubicBezTo>
                    <a:pt x="2" y="112"/>
                    <a:pt x="2" y="112"/>
                    <a:pt x="2" y="112"/>
                  </a:cubicBezTo>
                  <a:lnTo>
                    <a:pt x="2" y="37"/>
                  </a:lnTo>
                  <a:close/>
                  <a:moveTo>
                    <a:pt x="13" y="0"/>
                  </a:moveTo>
                  <a:cubicBezTo>
                    <a:pt x="21" y="0"/>
                    <a:pt x="27" y="6"/>
                    <a:pt x="27" y="13"/>
                  </a:cubicBezTo>
                  <a:cubicBezTo>
                    <a:pt x="27" y="21"/>
                    <a:pt x="21" y="27"/>
                    <a:pt x="13" y="27"/>
                  </a:cubicBezTo>
                  <a:cubicBezTo>
                    <a:pt x="6" y="27"/>
                    <a:pt x="0" y="21"/>
                    <a:pt x="0" y="13"/>
                  </a:cubicBezTo>
                  <a:cubicBezTo>
                    <a:pt x="0" y="6"/>
                    <a:pt x="6" y="0"/>
                    <a:pt x="13"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sp>
          <p:nvSpPr>
            <p:cNvPr id="17" name="Freeform 16"/>
            <p:cNvSpPr>
              <a:spLocks/>
            </p:cNvSpPr>
            <p:nvPr userDrawn="1"/>
          </p:nvSpPr>
          <p:spPr bwMode="auto">
            <a:xfrm>
              <a:off x="2600325" y="3559914"/>
              <a:ext cx="174625" cy="187325"/>
            </a:xfrm>
            <a:custGeom>
              <a:avLst/>
              <a:gdLst>
                <a:gd name="T0" fmla="*/ 0 w 73"/>
                <a:gd name="T1" fmla="*/ 2 h 77"/>
                <a:gd name="T2" fmla="*/ 23 w 73"/>
                <a:gd name="T3" fmla="*/ 2 h 77"/>
                <a:gd name="T4" fmla="*/ 23 w 73"/>
                <a:gd name="T5" fmla="*/ 12 h 77"/>
                <a:gd name="T6" fmla="*/ 23 w 73"/>
                <a:gd name="T7" fmla="*/ 12 h 77"/>
                <a:gd name="T8" fmla="*/ 45 w 73"/>
                <a:gd name="T9" fmla="*/ 0 h 77"/>
                <a:gd name="T10" fmla="*/ 73 w 73"/>
                <a:gd name="T11" fmla="*/ 36 h 77"/>
                <a:gd name="T12" fmla="*/ 73 w 73"/>
                <a:gd name="T13" fmla="*/ 77 h 77"/>
                <a:gd name="T14" fmla="*/ 50 w 73"/>
                <a:gd name="T15" fmla="*/ 77 h 77"/>
                <a:gd name="T16" fmla="*/ 50 w 73"/>
                <a:gd name="T17" fmla="*/ 40 h 77"/>
                <a:gd name="T18" fmla="*/ 38 w 73"/>
                <a:gd name="T19" fmla="*/ 20 h 77"/>
                <a:gd name="T20" fmla="*/ 24 w 73"/>
                <a:gd name="T21" fmla="*/ 40 h 77"/>
                <a:gd name="T22" fmla="*/ 24 w 73"/>
                <a:gd name="T23" fmla="*/ 77 h 77"/>
                <a:gd name="T24" fmla="*/ 0 w 73"/>
                <a:gd name="T25" fmla="*/ 77 h 77"/>
                <a:gd name="T26" fmla="*/ 0 w 73"/>
                <a:gd name="T27" fmla="*/ 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3" h="77">
                  <a:moveTo>
                    <a:pt x="0" y="2"/>
                  </a:moveTo>
                  <a:cubicBezTo>
                    <a:pt x="23" y="2"/>
                    <a:pt x="23" y="2"/>
                    <a:pt x="23" y="2"/>
                  </a:cubicBezTo>
                  <a:cubicBezTo>
                    <a:pt x="23" y="12"/>
                    <a:pt x="23" y="12"/>
                    <a:pt x="23" y="12"/>
                  </a:cubicBezTo>
                  <a:cubicBezTo>
                    <a:pt x="23" y="12"/>
                    <a:pt x="23" y="12"/>
                    <a:pt x="23" y="12"/>
                  </a:cubicBezTo>
                  <a:cubicBezTo>
                    <a:pt x="26" y="6"/>
                    <a:pt x="34" y="0"/>
                    <a:pt x="45" y="0"/>
                  </a:cubicBezTo>
                  <a:cubicBezTo>
                    <a:pt x="69" y="0"/>
                    <a:pt x="73" y="15"/>
                    <a:pt x="73" y="36"/>
                  </a:cubicBezTo>
                  <a:cubicBezTo>
                    <a:pt x="73" y="77"/>
                    <a:pt x="73" y="77"/>
                    <a:pt x="73" y="77"/>
                  </a:cubicBezTo>
                  <a:cubicBezTo>
                    <a:pt x="50" y="77"/>
                    <a:pt x="50" y="77"/>
                    <a:pt x="50" y="77"/>
                  </a:cubicBezTo>
                  <a:cubicBezTo>
                    <a:pt x="50" y="40"/>
                    <a:pt x="50" y="40"/>
                    <a:pt x="50" y="40"/>
                  </a:cubicBezTo>
                  <a:cubicBezTo>
                    <a:pt x="50" y="32"/>
                    <a:pt x="50" y="20"/>
                    <a:pt x="38" y="20"/>
                  </a:cubicBezTo>
                  <a:cubicBezTo>
                    <a:pt x="26" y="20"/>
                    <a:pt x="24" y="30"/>
                    <a:pt x="24" y="40"/>
                  </a:cubicBezTo>
                  <a:cubicBezTo>
                    <a:pt x="24" y="77"/>
                    <a:pt x="24" y="77"/>
                    <a:pt x="24" y="77"/>
                  </a:cubicBezTo>
                  <a:cubicBezTo>
                    <a:pt x="0" y="77"/>
                    <a:pt x="0" y="77"/>
                    <a:pt x="0" y="77"/>
                  </a:cubicBez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grpSp>
      <p:grpSp>
        <p:nvGrpSpPr>
          <p:cNvPr id="26" name="Group 25"/>
          <p:cNvGrpSpPr/>
          <p:nvPr userDrawn="1"/>
        </p:nvGrpSpPr>
        <p:grpSpPr>
          <a:xfrm>
            <a:off x="4965699" y="3418626"/>
            <a:ext cx="406401" cy="387351"/>
            <a:chOff x="3724274" y="3418626"/>
            <a:chExt cx="387350" cy="387351"/>
          </a:xfrm>
        </p:grpSpPr>
        <p:pic>
          <p:nvPicPr>
            <p:cNvPr id="18" name="Picture 1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724274" y="3418626"/>
              <a:ext cx="387350" cy="387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Freeform 12"/>
            <p:cNvSpPr>
              <a:spLocks noEditPoints="1"/>
            </p:cNvSpPr>
            <p:nvPr userDrawn="1"/>
          </p:nvSpPr>
          <p:spPr bwMode="auto">
            <a:xfrm>
              <a:off x="3798887" y="3518639"/>
              <a:ext cx="246062" cy="188913"/>
            </a:xfrm>
            <a:custGeom>
              <a:avLst/>
              <a:gdLst>
                <a:gd name="T0" fmla="*/ 88 w 103"/>
                <a:gd name="T1" fmla="*/ 0 h 78"/>
                <a:gd name="T2" fmla="*/ 15 w 103"/>
                <a:gd name="T3" fmla="*/ 0 h 78"/>
                <a:gd name="T4" fmla="*/ 0 w 103"/>
                <a:gd name="T5" fmla="*/ 15 h 78"/>
                <a:gd name="T6" fmla="*/ 0 w 103"/>
                <a:gd name="T7" fmla="*/ 63 h 78"/>
                <a:gd name="T8" fmla="*/ 15 w 103"/>
                <a:gd name="T9" fmla="*/ 78 h 78"/>
                <a:gd name="T10" fmla="*/ 88 w 103"/>
                <a:gd name="T11" fmla="*/ 78 h 78"/>
                <a:gd name="T12" fmla="*/ 103 w 103"/>
                <a:gd name="T13" fmla="*/ 63 h 78"/>
                <a:gd name="T14" fmla="*/ 103 w 103"/>
                <a:gd name="T15" fmla="*/ 15 h 78"/>
                <a:gd name="T16" fmla="*/ 88 w 103"/>
                <a:gd name="T17" fmla="*/ 0 h 78"/>
                <a:gd name="T18" fmla="*/ 37 w 103"/>
                <a:gd name="T19" fmla="*/ 56 h 78"/>
                <a:gd name="T20" fmla="*/ 37 w 103"/>
                <a:gd name="T21" fmla="*/ 22 h 78"/>
                <a:gd name="T22" fmla="*/ 66 w 103"/>
                <a:gd name="T23" fmla="*/ 39 h 78"/>
                <a:gd name="T24" fmla="*/ 37 w 103"/>
                <a:gd name="T25" fmla="*/ 5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78">
                  <a:moveTo>
                    <a:pt x="88" y="0"/>
                  </a:moveTo>
                  <a:cubicBezTo>
                    <a:pt x="15" y="0"/>
                    <a:pt x="15" y="0"/>
                    <a:pt x="15" y="0"/>
                  </a:cubicBezTo>
                  <a:cubicBezTo>
                    <a:pt x="7" y="0"/>
                    <a:pt x="0" y="7"/>
                    <a:pt x="0" y="15"/>
                  </a:cubicBezTo>
                  <a:cubicBezTo>
                    <a:pt x="0" y="63"/>
                    <a:pt x="0" y="63"/>
                    <a:pt x="0" y="63"/>
                  </a:cubicBezTo>
                  <a:cubicBezTo>
                    <a:pt x="0" y="71"/>
                    <a:pt x="7" y="78"/>
                    <a:pt x="15" y="78"/>
                  </a:cubicBezTo>
                  <a:cubicBezTo>
                    <a:pt x="88" y="78"/>
                    <a:pt x="88" y="78"/>
                    <a:pt x="88" y="78"/>
                  </a:cubicBezTo>
                  <a:cubicBezTo>
                    <a:pt x="96" y="78"/>
                    <a:pt x="103" y="71"/>
                    <a:pt x="103" y="63"/>
                  </a:cubicBezTo>
                  <a:cubicBezTo>
                    <a:pt x="103" y="15"/>
                    <a:pt x="103" y="15"/>
                    <a:pt x="103" y="15"/>
                  </a:cubicBezTo>
                  <a:cubicBezTo>
                    <a:pt x="103" y="7"/>
                    <a:pt x="96" y="0"/>
                    <a:pt x="88" y="0"/>
                  </a:cubicBezTo>
                  <a:close/>
                  <a:moveTo>
                    <a:pt x="37" y="56"/>
                  </a:moveTo>
                  <a:cubicBezTo>
                    <a:pt x="37" y="22"/>
                    <a:pt x="37" y="22"/>
                    <a:pt x="37" y="22"/>
                  </a:cubicBezTo>
                  <a:cubicBezTo>
                    <a:pt x="66" y="39"/>
                    <a:pt x="66" y="39"/>
                    <a:pt x="66" y="39"/>
                  </a:cubicBezTo>
                  <a:lnTo>
                    <a:pt x="37"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grpSp>
      <p:grpSp>
        <p:nvGrpSpPr>
          <p:cNvPr id="2" name="Group 1"/>
          <p:cNvGrpSpPr/>
          <p:nvPr userDrawn="1"/>
        </p:nvGrpSpPr>
        <p:grpSpPr>
          <a:xfrm>
            <a:off x="2722034" y="3420214"/>
            <a:ext cx="384747" cy="377826"/>
            <a:chOff x="2041525" y="3420214"/>
            <a:chExt cx="366712" cy="377826"/>
          </a:xfrm>
        </p:grpSpPr>
        <p:sp>
          <p:nvSpPr>
            <p:cNvPr id="20" name="Freeform 13"/>
            <p:cNvSpPr>
              <a:spLocks/>
            </p:cNvSpPr>
            <p:nvPr userDrawn="1"/>
          </p:nvSpPr>
          <p:spPr bwMode="auto">
            <a:xfrm>
              <a:off x="2041525" y="3420214"/>
              <a:ext cx="366712" cy="377826"/>
            </a:xfrm>
            <a:custGeom>
              <a:avLst/>
              <a:gdLst>
                <a:gd name="T0" fmla="*/ 154 w 154"/>
                <a:gd name="T1" fmla="*/ 145 h 155"/>
                <a:gd name="T2" fmla="*/ 145 w 154"/>
                <a:gd name="T3" fmla="*/ 155 h 155"/>
                <a:gd name="T4" fmla="*/ 9 w 154"/>
                <a:gd name="T5" fmla="*/ 155 h 155"/>
                <a:gd name="T6" fmla="*/ 0 w 154"/>
                <a:gd name="T7" fmla="*/ 145 h 155"/>
                <a:gd name="T8" fmla="*/ 0 w 154"/>
                <a:gd name="T9" fmla="*/ 10 h 155"/>
                <a:gd name="T10" fmla="*/ 9 w 154"/>
                <a:gd name="T11" fmla="*/ 0 h 155"/>
                <a:gd name="T12" fmla="*/ 145 w 154"/>
                <a:gd name="T13" fmla="*/ 0 h 155"/>
                <a:gd name="T14" fmla="*/ 154 w 154"/>
                <a:gd name="T15" fmla="*/ 10 h 155"/>
                <a:gd name="T16" fmla="*/ 154 w 154"/>
                <a:gd name="T17" fmla="*/ 14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155">
                  <a:moveTo>
                    <a:pt x="154" y="145"/>
                  </a:moveTo>
                  <a:cubicBezTo>
                    <a:pt x="154" y="150"/>
                    <a:pt x="150" y="155"/>
                    <a:pt x="145" y="155"/>
                  </a:cubicBezTo>
                  <a:cubicBezTo>
                    <a:pt x="9" y="155"/>
                    <a:pt x="9" y="155"/>
                    <a:pt x="9" y="155"/>
                  </a:cubicBezTo>
                  <a:cubicBezTo>
                    <a:pt x="4" y="155"/>
                    <a:pt x="0" y="150"/>
                    <a:pt x="0" y="145"/>
                  </a:cubicBezTo>
                  <a:cubicBezTo>
                    <a:pt x="0" y="10"/>
                    <a:pt x="0" y="10"/>
                    <a:pt x="0" y="10"/>
                  </a:cubicBezTo>
                  <a:cubicBezTo>
                    <a:pt x="0" y="4"/>
                    <a:pt x="4" y="0"/>
                    <a:pt x="9" y="0"/>
                  </a:cubicBezTo>
                  <a:cubicBezTo>
                    <a:pt x="145" y="0"/>
                    <a:pt x="145" y="0"/>
                    <a:pt x="145" y="0"/>
                  </a:cubicBezTo>
                  <a:cubicBezTo>
                    <a:pt x="150" y="0"/>
                    <a:pt x="154" y="4"/>
                    <a:pt x="154" y="10"/>
                  </a:cubicBezTo>
                  <a:lnTo>
                    <a:pt x="154" y="145"/>
                  </a:lnTo>
                  <a:close/>
                </a:path>
              </a:pathLst>
            </a:custGeom>
            <a:solidFill>
              <a:srgbClr val="3EBC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sp>
          <p:nvSpPr>
            <p:cNvPr id="21" name="Freeform 14"/>
            <p:cNvSpPr>
              <a:spLocks/>
            </p:cNvSpPr>
            <p:nvPr userDrawn="1"/>
          </p:nvSpPr>
          <p:spPr bwMode="auto">
            <a:xfrm>
              <a:off x="2089150" y="3482126"/>
              <a:ext cx="290512" cy="252413"/>
            </a:xfrm>
            <a:custGeom>
              <a:avLst/>
              <a:gdLst>
                <a:gd name="T0" fmla="*/ 122 w 122"/>
                <a:gd name="T1" fmla="*/ 14 h 104"/>
                <a:gd name="T2" fmla="*/ 111 w 122"/>
                <a:gd name="T3" fmla="*/ 26 h 104"/>
                <a:gd name="T4" fmla="*/ 110 w 122"/>
                <a:gd name="T5" fmla="*/ 29 h 104"/>
                <a:gd name="T6" fmla="*/ 82 w 122"/>
                <a:gd name="T7" fmla="*/ 88 h 104"/>
                <a:gd name="T8" fmla="*/ 48 w 122"/>
                <a:gd name="T9" fmla="*/ 102 h 104"/>
                <a:gd name="T10" fmla="*/ 3 w 122"/>
                <a:gd name="T11" fmla="*/ 93 h 104"/>
                <a:gd name="T12" fmla="*/ 0 w 122"/>
                <a:gd name="T13" fmla="*/ 91 h 104"/>
                <a:gd name="T14" fmla="*/ 37 w 122"/>
                <a:gd name="T15" fmla="*/ 81 h 104"/>
                <a:gd name="T16" fmla="*/ 22 w 122"/>
                <a:gd name="T17" fmla="*/ 75 h 104"/>
                <a:gd name="T18" fmla="*/ 13 w 122"/>
                <a:gd name="T19" fmla="*/ 63 h 104"/>
                <a:gd name="T20" fmla="*/ 24 w 122"/>
                <a:gd name="T21" fmla="*/ 63 h 104"/>
                <a:gd name="T22" fmla="*/ 5 w 122"/>
                <a:gd name="T23" fmla="*/ 38 h 104"/>
                <a:gd name="T24" fmla="*/ 15 w 122"/>
                <a:gd name="T25" fmla="*/ 41 h 104"/>
                <a:gd name="T26" fmla="*/ 15 w 122"/>
                <a:gd name="T27" fmla="*/ 40 h 104"/>
                <a:gd name="T28" fmla="*/ 5 w 122"/>
                <a:gd name="T29" fmla="*/ 21 h 104"/>
                <a:gd name="T30" fmla="*/ 8 w 122"/>
                <a:gd name="T31" fmla="*/ 7 h 104"/>
                <a:gd name="T32" fmla="*/ 60 w 122"/>
                <a:gd name="T33" fmla="*/ 33 h 104"/>
                <a:gd name="T34" fmla="*/ 60 w 122"/>
                <a:gd name="T35" fmla="*/ 24 h 104"/>
                <a:gd name="T36" fmla="*/ 77 w 122"/>
                <a:gd name="T37" fmla="*/ 3 h 104"/>
                <a:gd name="T38" fmla="*/ 102 w 122"/>
                <a:gd name="T39" fmla="*/ 9 h 104"/>
                <a:gd name="T40" fmla="*/ 105 w 122"/>
                <a:gd name="T41" fmla="*/ 9 h 104"/>
                <a:gd name="T42" fmla="*/ 119 w 122"/>
                <a:gd name="T43" fmla="*/ 4 h 104"/>
                <a:gd name="T44" fmla="*/ 109 w 122"/>
                <a:gd name="T45" fmla="*/ 17 h 104"/>
                <a:gd name="T46" fmla="*/ 109 w 122"/>
                <a:gd name="T47" fmla="*/ 18 h 104"/>
                <a:gd name="T48" fmla="*/ 122 w 122"/>
                <a:gd name="T49" fmla="*/ 1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2" h="104">
                  <a:moveTo>
                    <a:pt x="122" y="14"/>
                  </a:moveTo>
                  <a:cubicBezTo>
                    <a:pt x="119" y="19"/>
                    <a:pt x="116" y="23"/>
                    <a:pt x="111" y="26"/>
                  </a:cubicBezTo>
                  <a:cubicBezTo>
                    <a:pt x="110" y="26"/>
                    <a:pt x="110" y="27"/>
                    <a:pt x="110" y="29"/>
                  </a:cubicBezTo>
                  <a:cubicBezTo>
                    <a:pt x="109" y="53"/>
                    <a:pt x="100" y="73"/>
                    <a:pt x="82" y="88"/>
                  </a:cubicBezTo>
                  <a:cubicBezTo>
                    <a:pt x="72" y="96"/>
                    <a:pt x="60" y="100"/>
                    <a:pt x="48" y="102"/>
                  </a:cubicBezTo>
                  <a:cubicBezTo>
                    <a:pt x="32" y="104"/>
                    <a:pt x="17" y="101"/>
                    <a:pt x="3" y="93"/>
                  </a:cubicBezTo>
                  <a:cubicBezTo>
                    <a:pt x="2" y="93"/>
                    <a:pt x="1" y="92"/>
                    <a:pt x="0" y="91"/>
                  </a:cubicBezTo>
                  <a:cubicBezTo>
                    <a:pt x="14" y="93"/>
                    <a:pt x="25" y="89"/>
                    <a:pt x="37" y="81"/>
                  </a:cubicBezTo>
                  <a:cubicBezTo>
                    <a:pt x="31" y="80"/>
                    <a:pt x="26" y="79"/>
                    <a:pt x="22" y="75"/>
                  </a:cubicBezTo>
                  <a:cubicBezTo>
                    <a:pt x="18" y="72"/>
                    <a:pt x="15" y="68"/>
                    <a:pt x="13" y="63"/>
                  </a:cubicBezTo>
                  <a:cubicBezTo>
                    <a:pt x="17" y="63"/>
                    <a:pt x="20" y="63"/>
                    <a:pt x="24" y="63"/>
                  </a:cubicBezTo>
                  <a:cubicBezTo>
                    <a:pt x="12" y="58"/>
                    <a:pt x="5" y="50"/>
                    <a:pt x="5" y="38"/>
                  </a:cubicBezTo>
                  <a:cubicBezTo>
                    <a:pt x="8" y="39"/>
                    <a:pt x="11" y="40"/>
                    <a:pt x="15" y="41"/>
                  </a:cubicBezTo>
                  <a:cubicBezTo>
                    <a:pt x="15" y="40"/>
                    <a:pt x="15" y="40"/>
                    <a:pt x="15" y="40"/>
                  </a:cubicBezTo>
                  <a:cubicBezTo>
                    <a:pt x="9" y="35"/>
                    <a:pt x="5" y="29"/>
                    <a:pt x="5" y="21"/>
                  </a:cubicBezTo>
                  <a:cubicBezTo>
                    <a:pt x="5" y="16"/>
                    <a:pt x="6" y="11"/>
                    <a:pt x="8" y="7"/>
                  </a:cubicBezTo>
                  <a:cubicBezTo>
                    <a:pt x="22" y="23"/>
                    <a:pt x="39" y="31"/>
                    <a:pt x="60" y="33"/>
                  </a:cubicBezTo>
                  <a:cubicBezTo>
                    <a:pt x="60" y="30"/>
                    <a:pt x="60" y="27"/>
                    <a:pt x="60" y="24"/>
                  </a:cubicBezTo>
                  <a:cubicBezTo>
                    <a:pt x="61" y="13"/>
                    <a:pt x="67" y="7"/>
                    <a:pt x="77" y="3"/>
                  </a:cubicBezTo>
                  <a:cubicBezTo>
                    <a:pt x="86" y="0"/>
                    <a:pt x="95" y="2"/>
                    <a:pt x="102" y="9"/>
                  </a:cubicBezTo>
                  <a:cubicBezTo>
                    <a:pt x="103" y="10"/>
                    <a:pt x="104" y="10"/>
                    <a:pt x="105" y="9"/>
                  </a:cubicBezTo>
                  <a:cubicBezTo>
                    <a:pt x="110" y="8"/>
                    <a:pt x="114" y="6"/>
                    <a:pt x="119" y="4"/>
                  </a:cubicBezTo>
                  <a:cubicBezTo>
                    <a:pt x="117" y="10"/>
                    <a:pt x="114" y="14"/>
                    <a:pt x="109" y="17"/>
                  </a:cubicBezTo>
                  <a:cubicBezTo>
                    <a:pt x="109" y="17"/>
                    <a:pt x="109" y="18"/>
                    <a:pt x="109" y="18"/>
                  </a:cubicBezTo>
                  <a:cubicBezTo>
                    <a:pt x="113" y="17"/>
                    <a:pt x="118" y="15"/>
                    <a:pt x="122"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grpSp>
      <p:grpSp>
        <p:nvGrpSpPr>
          <p:cNvPr id="24" name="Group 23"/>
          <p:cNvGrpSpPr/>
          <p:nvPr userDrawn="1"/>
        </p:nvGrpSpPr>
        <p:grpSpPr>
          <a:xfrm>
            <a:off x="3841750" y="3420214"/>
            <a:ext cx="388079" cy="377826"/>
            <a:chOff x="2881312" y="3420214"/>
            <a:chExt cx="369887" cy="377826"/>
          </a:xfrm>
        </p:grpSpPr>
        <p:sp>
          <p:nvSpPr>
            <p:cNvPr id="22" name="Freeform 15"/>
            <p:cNvSpPr>
              <a:spLocks/>
            </p:cNvSpPr>
            <p:nvPr userDrawn="1"/>
          </p:nvSpPr>
          <p:spPr bwMode="auto">
            <a:xfrm>
              <a:off x="2881312" y="3420214"/>
              <a:ext cx="369887" cy="377826"/>
            </a:xfrm>
            <a:custGeom>
              <a:avLst/>
              <a:gdLst>
                <a:gd name="T0" fmla="*/ 155 w 155"/>
                <a:gd name="T1" fmla="*/ 145 h 155"/>
                <a:gd name="T2" fmla="*/ 145 w 155"/>
                <a:gd name="T3" fmla="*/ 155 h 155"/>
                <a:gd name="T4" fmla="*/ 10 w 155"/>
                <a:gd name="T5" fmla="*/ 155 h 155"/>
                <a:gd name="T6" fmla="*/ 0 w 155"/>
                <a:gd name="T7" fmla="*/ 145 h 155"/>
                <a:gd name="T8" fmla="*/ 0 w 155"/>
                <a:gd name="T9" fmla="*/ 10 h 155"/>
                <a:gd name="T10" fmla="*/ 10 w 155"/>
                <a:gd name="T11" fmla="*/ 0 h 155"/>
                <a:gd name="T12" fmla="*/ 145 w 155"/>
                <a:gd name="T13" fmla="*/ 0 h 155"/>
                <a:gd name="T14" fmla="*/ 155 w 155"/>
                <a:gd name="T15" fmla="*/ 10 h 155"/>
                <a:gd name="T16" fmla="*/ 155 w 155"/>
                <a:gd name="T17" fmla="*/ 14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5" h="155">
                  <a:moveTo>
                    <a:pt x="155" y="145"/>
                  </a:moveTo>
                  <a:cubicBezTo>
                    <a:pt x="155" y="151"/>
                    <a:pt x="151" y="155"/>
                    <a:pt x="145" y="155"/>
                  </a:cubicBezTo>
                  <a:cubicBezTo>
                    <a:pt x="10" y="155"/>
                    <a:pt x="10" y="155"/>
                    <a:pt x="10" y="155"/>
                  </a:cubicBezTo>
                  <a:cubicBezTo>
                    <a:pt x="4" y="155"/>
                    <a:pt x="0" y="151"/>
                    <a:pt x="0" y="145"/>
                  </a:cubicBezTo>
                  <a:cubicBezTo>
                    <a:pt x="0" y="10"/>
                    <a:pt x="0" y="10"/>
                    <a:pt x="0" y="10"/>
                  </a:cubicBezTo>
                  <a:cubicBezTo>
                    <a:pt x="0" y="4"/>
                    <a:pt x="4" y="0"/>
                    <a:pt x="10" y="0"/>
                  </a:cubicBezTo>
                  <a:cubicBezTo>
                    <a:pt x="145" y="0"/>
                    <a:pt x="145" y="0"/>
                    <a:pt x="145" y="0"/>
                  </a:cubicBezTo>
                  <a:cubicBezTo>
                    <a:pt x="151" y="0"/>
                    <a:pt x="155" y="4"/>
                    <a:pt x="155" y="10"/>
                  </a:cubicBezTo>
                  <a:lnTo>
                    <a:pt x="155" y="145"/>
                  </a:lnTo>
                  <a:close/>
                </a:path>
              </a:pathLst>
            </a:custGeom>
            <a:solidFill>
              <a:srgbClr val="3E52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sp>
          <p:nvSpPr>
            <p:cNvPr id="23" name="Freeform 16"/>
            <p:cNvSpPr>
              <a:spLocks/>
            </p:cNvSpPr>
            <p:nvPr userDrawn="1"/>
          </p:nvSpPr>
          <p:spPr bwMode="auto">
            <a:xfrm>
              <a:off x="3032124" y="3478951"/>
              <a:ext cx="161925" cy="319088"/>
            </a:xfrm>
            <a:custGeom>
              <a:avLst/>
              <a:gdLst>
                <a:gd name="T0" fmla="*/ 44 w 68"/>
                <a:gd name="T1" fmla="*/ 131 h 131"/>
                <a:gd name="T2" fmla="*/ 44 w 68"/>
                <a:gd name="T3" fmla="*/ 73 h 131"/>
                <a:gd name="T4" fmla="*/ 63 w 68"/>
                <a:gd name="T5" fmla="*/ 73 h 131"/>
                <a:gd name="T6" fmla="*/ 68 w 68"/>
                <a:gd name="T7" fmla="*/ 49 h 131"/>
                <a:gd name="T8" fmla="*/ 44 w 68"/>
                <a:gd name="T9" fmla="*/ 49 h 131"/>
                <a:gd name="T10" fmla="*/ 44 w 68"/>
                <a:gd name="T11" fmla="*/ 39 h 131"/>
                <a:gd name="T12" fmla="*/ 58 w 68"/>
                <a:gd name="T13" fmla="*/ 24 h 131"/>
                <a:gd name="T14" fmla="*/ 68 w 68"/>
                <a:gd name="T15" fmla="*/ 24 h 131"/>
                <a:gd name="T16" fmla="*/ 68 w 68"/>
                <a:gd name="T17" fmla="*/ 0 h 131"/>
                <a:gd name="T18" fmla="*/ 48 w 68"/>
                <a:gd name="T19" fmla="*/ 0 h 131"/>
                <a:gd name="T20" fmla="*/ 19 w 68"/>
                <a:gd name="T21" fmla="*/ 34 h 131"/>
                <a:gd name="T22" fmla="*/ 19 w 68"/>
                <a:gd name="T23" fmla="*/ 49 h 131"/>
                <a:gd name="T24" fmla="*/ 0 w 68"/>
                <a:gd name="T25" fmla="*/ 49 h 131"/>
                <a:gd name="T26" fmla="*/ 0 w 68"/>
                <a:gd name="T27" fmla="*/ 73 h 131"/>
                <a:gd name="T28" fmla="*/ 19 w 68"/>
                <a:gd name="T29" fmla="*/ 73 h 131"/>
                <a:gd name="T30" fmla="*/ 19 w 68"/>
                <a:gd name="T31" fmla="*/ 131 h 131"/>
                <a:gd name="T32" fmla="*/ 44 w 68"/>
                <a:gd name="T33" fmla="*/ 13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8" h="131">
                  <a:moveTo>
                    <a:pt x="44" y="131"/>
                  </a:moveTo>
                  <a:cubicBezTo>
                    <a:pt x="44" y="73"/>
                    <a:pt x="44" y="73"/>
                    <a:pt x="44" y="73"/>
                  </a:cubicBezTo>
                  <a:cubicBezTo>
                    <a:pt x="63" y="73"/>
                    <a:pt x="63" y="73"/>
                    <a:pt x="63" y="73"/>
                  </a:cubicBezTo>
                  <a:cubicBezTo>
                    <a:pt x="68" y="49"/>
                    <a:pt x="68" y="49"/>
                    <a:pt x="68" y="49"/>
                  </a:cubicBezTo>
                  <a:cubicBezTo>
                    <a:pt x="44" y="49"/>
                    <a:pt x="44" y="49"/>
                    <a:pt x="44" y="49"/>
                  </a:cubicBezTo>
                  <a:cubicBezTo>
                    <a:pt x="44" y="39"/>
                    <a:pt x="44" y="39"/>
                    <a:pt x="44" y="39"/>
                  </a:cubicBezTo>
                  <a:cubicBezTo>
                    <a:pt x="44" y="29"/>
                    <a:pt x="48" y="24"/>
                    <a:pt x="58" y="24"/>
                  </a:cubicBezTo>
                  <a:cubicBezTo>
                    <a:pt x="68" y="24"/>
                    <a:pt x="68" y="24"/>
                    <a:pt x="68" y="24"/>
                  </a:cubicBezTo>
                  <a:cubicBezTo>
                    <a:pt x="68" y="0"/>
                    <a:pt x="68" y="0"/>
                    <a:pt x="68" y="0"/>
                  </a:cubicBezTo>
                  <a:cubicBezTo>
                    <a:pt x="63" y="0"/>
                    <a:pt x="57" y="0"/>
                    <a:pt x="48" y="0"/>
                  </a:cubicBezTo>
                  <a:cubicBezTo>
                    <a:pt x="31" y="0"/>
                    <a:pt x="19" y="14"/>
                    <a:pt x="19" y="34"/>
                  </a:cubicBezTo>
                  <a:cubicBezTo>
                    <a:pt x="19" y="49"/>
                    <a:pt x="19" y="49"/>
                    <a:pt x="19" y="49"/>
                  </a:cubicBezTo>
                  <a:cubicBezTo>
                    <a:pt x="0" y="49"/>
                    <a:pt x="0" y="49"/>
                    <a:pt x="0" y="49"/>
                  </a:cubicBezTo>
                  <a:cubicBezTo>
                    <a:pt x="0" y="73"/>
                    <a:pt x="0" y="73"/>
                    <a:pt x="0" y="73"/>
                  </a:cubicBezTo>
                  <a:cubicBezTo>
                    <a:pt x="19" y="73"/>
                    <a:pt x="19" y="73"/>
                    <a:pt x="19" y="73"/>
                  </a:cubicBezTo>
                  <a:cubicBezTo>
                    <a:pt x="19" y="131"/>
                    <a:pt x="19" y="131"/>
                    <a:pt x="19" y="131"/>
                  </a:cubicBezTo>
                  <a:lnTo>
                    <a:pt x="44" y="1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grpSp>
    </p:spTree>
    <p:extLst>
      <p:ext uri="{BB962C8B-B14F-4D97-AF65-F5344CB8AC3E}">
        <p14:creationId xmlns:p14="http://schemas.microsoft.com/office/powerpoint/2010/main" val="30616841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userDrawn="1">
  <p:cSld name="1_Green background with title only">
    <p:bg>
      <p:bgPr>
        <a:solidFill>
          <a:srgbClr val="005EB8"/>
        </a:solidFill>
        <a:effectLst/>
      </p:bgPr>
    </p:bg>
    <p:spTree>
      <p:nvGrpSpPr>
        <p:cNvPr id="1" name=""/>
        <p:cNvGrpSpPr/>
        <p:nvPr/>
      </p:nvGrpSpPr>
      <p:grpSpPr>
        <a:xfrm>
          <a:off x="0" y="0"/>
          <a:ext cx="0" cy="0"/>
          <a:chOff x="0" y="0"/>
          <a:chExt cx="0" cy="0"/>
        </a:xfrm>
      </p:grpSpPr>
      <p:sp>
        <p:nvSpPr>
          <p:cNvPr id="6" name="Rectangle 5"/>
          <p:cNvSpPr/>
          <p:nvPr userDrawn="1"/>
        </p:nvSpPr>
        <p:spPr>
          <a:xfrm>
            <a:off x="2716567" y="0"/>
            <a:ext cx="9475433" cy="6858000"/>
          </a:xfrm>
          <a:prstGeom prst="rect">
            <a:avLst/>
          </a:prstGeom>
          <a:solidFill>
            <a:srgbClr val="00A3A1"/>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en-GB" sz="1500" dirty="0" err="1">
              <a:solidFill>
                <a:schemeClr val="bg1"/>
              </a:solidFill>
            </a:endParaRPr>
          </a:p>
        </p:txBody>
      </p:sp>
      <p:sp>
        <p:nvSpPr>
          <p:cNvPr id="15" name="Title 1"/>
          <p:cNvSpPr>
            <a:spLocks noGrp="1"/>
          </p:cNvSpPr>
          <p:nvPr>
            <p:ph type="title"/>
          </p:nvPr>
        </p:nvSpPr>
        <p:spPr>
          <a:xfrm>
            <a:off x="457200" y="495300"/>
            <a:ext cx="3082413" cy="609600"/>
          </a:xfrm>
        </p:spPr>
        <p:txBody>
          <a:bodyPr/>
          <a:lstStyle>
            <a:lvl1pPr>
              <a:defRPr>
                <a:solidFill>
                  <a:schemeClr val="bg1"/>
                </a:solidFill>
              </a:defRPr>
            </a:lvl1pPr>
          </a:lstStyle>
          <a:p>
            <a:r>
              <a:rPr lang="en-US"/>
              <a:t>Click to edit Master title style</a:t>
            </a:r>
            <a:endParaRPr lang="en-US" dirty="0"/>
          </a:p>
        </p:txBody>
      </p:sp>
      <p:sp>
        <p:nvSpPr>
          <p:cNvPr id="5" name="Shape 8"/>
          <p:cNvSpPr txBox="1">
            <a:spLocks/>
          </p:cNvSpPr>
          <p:nvPr userDrawn="1"/>
        </p:nvSpPr>
        <p:spPr>
          <a:xfrm>
            <a:off x="10262183" y="6462161"/>
            <a:ext cx="1601613"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US" sz="1000" smtClean="0">
                <a:solidFill>
                  <a:schemeClr val="tx2"/>
                </a:solidFill>
                <a:latin typeface="+mn-lt"/>
                <a:ea typeface="Arial"/>
                <a:cs typeface="Arial" panose="020B0604020202020204" pitchFamily="34" charset="0"/>
              </a:rPr>
              <a:pPr algn="r"/>
              <a:t>‹#›</a:t>
            </a:fld>
            <a:endParaRPr lang="en-US" sz="1000" dirty="0">
              <a:solidFill>
                <a:schemeClr val="tx2"/>
              </a:solidFill>
              <a:latin typeface="+mn-lt"/>
              <a:ea typeface="Arial"/>
              <a:cs typeface="Arial" panose="020B0604020202020204" pitchFamily="34" charset="0"/>
            </a:endParaRPr>
          </a:p>
        </p:txBody>
      </p:sp>
    </p:spTree>
    <p:extLst>
      <p:ext uri="{BB962C8B-B14F-4D97-AF65-F5344CB8AC3E}">
        <p14:creationId xmlns:p14="http://schemas.microsoft.com/office/powerpoint/2010/main" val="4067618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4_Text and Bullet slide">
    <p:spTree>
      <p:nvGrpSpPr>
        <p:cNvPr id="1" name=""/>
        <p:cNvGrpSpPr/>
        <p:nvPr/>
      </p:nvGrpSpPr>
      <p:grpSpPr>
        <a:xfrm>
          <a:off x="0" y="0"/>
          <a:ext cx="0" cy="0"/>
          <a:chOff x="0" y="0"/>
          <a:chExt cx="0" cy="0"/>
        </a:xfrm>
      </p:grpSpPr>
      <p:sp>
        <p:nvSpPr>
          <p:cNvPr id="3" name="Title 2"/>
          <p:cNvSpPr>
            <a:spLocks noGrp="1"/>
          </p:cNvSpPr>
          <p:nvPr>
            <p:ph type="title"/>
          </p:nvPr>
        </p:nvSpPr>
        <p:spPr>
          <a:xfrm>
            <a:off x="457201" y="495300"/>
            <a:ext cx="3519714" cy="609600"/>
          </a:xfrm>
        </p:spPr>
        <p:txBody>
          <a:bodyPr/>
          <a:lstStyle>
            <a:lvl1pPr>
              <a:defRPr sz="6600">
                <a:solidFill>
                  <a:srgbClr val="00A3A1"/>
                </a:solidFill>
              </a:defRPr>
            </a:lvl1pPr>
          </a:lstStyle>
          <a:p>
            <a:r>
              <a:rPr lang="en-US" dirty="0"/>
              <a:t>Click to edit Master title style</a:t>
            </a:r>
            <a:endParaRPr lang="en-GB" dirty="0"/>
          </a:p>
        </p:txBody>
      </p:sp>
      <p:sp>
        <p:nvSpPr>
          <p:cNvPr id="4" name="Text Placeholder 2"/>
          <p:cNvSpPr>
            <a:spLocks noGrp="1"/>
          </p:cNvSpPr>
          <p:nvPr>
            <p:ph idx="1"/>
          </p:nvPr>
        </p:nvSpPr>
        <p:spPr>
          <a:xfrm>
            <a:off x="457199" y="1562100"/>
            <a:ext cx="11277601" cy="4314826"/>
          </a:xfrm>
          <a:prstGeom prst="rect">
            <a:avLst/>
          </a:prstGeom>
        </p:spPr>
        <p:txBody>
          <a:bodyPr vert="horz" lIns="0" tIns="0" rIns="0" bIns="0" rtlCol="0" anchor="t" anchorCtr="0">
            <a:noAutofit/>
          </a:bodyPr>
          <a:lstStyle>
            <a:lvl1pPr>
              <a:defRPr b="0">
                <a:solidFill>
                  <a:schemeClr val="bg1"/>
                </a:solidFill>
              </a:defRPr>
            </a:lvl1pPr>
            <a:lvl2pPr>
              <a:defRPr>
                <a:solidFill>
                  <a:schemeClr val="bg1"/>
                </a:solidFill>
              </a:defRPr>
            </a:lvl2pPr>
          </a:lstStyle>
          <a:p>
            <a:pPr lvl="0"/>
            <a:r>
              <a:rPr lang="en-US" dirty="0"/>
              <a:t>Click to edit Master text styles</a:t>
            </a:r>
          </a:p>
          <a:p>
            <a:pPr lvl="1"/>
            <a:r>
              <a:rPr lang="en-US" dirty="0"/>
              <a:t>Second level</a:t>
            </a:r>
          </a:p>
        </p:txBody>
      </p:sp>
      <p:sp>
        <p:nvSpPr>
          <p:cNvPr id="6" name="Shape 8"/>
          <p:cNvSpPr txBox="1">
            <a:spLocks/>
          </p:cNvSpPr>
          <p:nvPr userDrawn="1"/>
        </p:nvSpPr>
        <p:spPr>
          <a:xfrm>
            <a:off x="11285145" y="6266997"/>
            <a:ext cx="449655"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US" sz="1000" smtClean="0">
                <a:solidFill>
                  <a:schemeClr val="bg1"/>
                </a:solidFill>
                <a:latin typeface="+mn-lt"/>
                <a:ea typeface="Arial"/>
                <a:cs typeface="Arial" panose="020B0604020202020204" pitchFamily="34" charset="0"/>
              </a:rPr>
              <a:pPr algn="r"/>
              <a:t>‹#›</a:t>
            </a:fld>
            <a:endParaRPr lang="en-US" sz="1000" dirty="0">
              <a:solidFill>
                <a:schemeClr val="bg1"/>
              </a:solidFill>
              <a:latin typeface="+mn-lt"/>
              <a:ea typeface="Arial"/>
              <a:cs typeface="Arial" panose="020B0604020202020204" pitchFamily="34" charset="0"/>
            </a:endParaRPr>
          </a:p>
        </p:txBody>
      </p:sp>
      <p:pic>
        <p:nvPicPr>
          <p:cNvPr id="11" name="Picture 10"/>
          <p:cNvPicPr>
            <a:picLocks/>
          </p:cNvPicPr>
          <p:nvPr userDrawn="1"/>
        </p:nvPicPr>
        <p:blipFill>
          <a:blip r:embed="rId2" cstate="print">
            <a:extLst>
              <a:ext uri="{28A0092B-C50C-407E-A947-70E740481C1C}">
                <a14:useLocalDpi xmlns:a14="http://schemas.microsoft.com/office/drawing/2010/main" val="0"/>
              </a:ext>
            </a:extLst>
          </a:blip>
          <a:stretch>
            <a:fillRect/>
          </a:stretch>
        </p:blipFill>
        <p:spPr>
          <a:xfrm>
            <a:off x="440334" y="6243086"/>
            <a:ext cx="625172" cy="457383"/>
          </a:xfrm>
          <a:prstGeom prst="rect">
            <a:avLst/>
          </a:prstGeom>
        </p:spPr>
      </p:pic>
      <p:pic>
        <p:nvPicPr>
          <p:cNvPr id="12" name="Picture 11"/>
          <p:cNvPicPr>
            <a:picLocks noChangeAspect="1"/>
          </p:cNvPicPr>
          <p:nvPr userDrawn="1"/>
        </p:nvPicPr>
        <p:blipFill>
          <a:blip r:embed="rId3"/>
          <a:stretch>
            <a:fillRect/>
          </a:stretch>
        </p:blipFill>
        <p:spPr>
          <a:xfrm>
            <a:off x="1311475" y="6240353"/>
            <a:ext cx="1136250" cy="303750"/>
          </a:xfrm>
          <a:prstGeom prst="rect">
            <a:avLst/>
          </a:prstGeom>
        </p:spPr>
      </p:pic>
      <p:pic>
        <p:nvPicPr>
          <p:cNvPr id="2" name="Picture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39200" y="6242400"/>
            <a:ext cx="626400" cy="462725"/>
          </a:xfrm>
          <a:prstGeom prst="rect">
            <a:avLst/>
          </a:prstGeom>
        </p:spPr>
      </p:pic>
      <p:sp>
        <p:nvSpPr>
          <p:cNvPr id="10" name="Shape 8"/>
          <p:cNvSpPr txBox="1">
            <a:spLocks/>
          </p:cNvSpPr>
          <p:nvPr userDrawn="1"/>
        </p:nvSpPr>
        <p:spPr>
          <a:xfrm>
            <a:off x="11437545" y="6419397"/>
            <a:ext cx="449655" cy="149412"/>
          </a:xfrm>
          <a:prstGeom prst="rect">
            <a:avLst/>
          </a:prstGeom>
          <a:noFill/>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US" sz="1000" smtClean="0">
                <a:solidFill>
                  <a:schemeClr val="bg1"/>
                </a:solidFill>
                <a:latin typeface="+mn-lt"/>
                <a:ea typeface="Arial"/>
                <a:cs typeface="Arial" panose="020B0604020202020204" pitchFamily="34" charset="0"/>
              </a:rPr>
              <a:pPr algn="r"/>
              <a:t>‹#›</a:t>
            </a:fld>
            <a:endParaRPr lang="en-US" sz="1000" dirty="0">
              <a:solidFill>
                <a:schemeClr val="bg1"/>
              </a:solidFill>
              <a:latin typeface="+mn-lt"/>
              <a:ea typeface="Arial"/>
              <a:cs typeface="Arial" panose="020B0604020202020204" pitchFamily="34" charset="0"/>
            </a:endParaRPr>
          </a:p>
        </p:txBody>
      </p:sp>
    </p:spTree>
    <p:extLst>
      <p:ext uri="{BB962C8B-B14F-4D97-AF65-F5344CB8AC3E}">
        <p14:creationId xmlns:p14="http://schemas.microsoft.com/office/powerpoint/2010/main" val="3617172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9" name="Rectangle 8"/>
          <p:cNvSpPr/>
          <p:nvPr userDrawn="1"/>
        </p:nvSpPr>
        <p:spPr>
          <a:xfrm>
            <a:off x="5905500" y="0"/>
            <a:ext cx="6286501"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l"/>
            <a:endParaRPr lang="en-US" sz="1500" dirty="0">
              <a:solidFill>
                <a:schemeClr val="bg1"/>
              </a:solidFill>
            </a:endParaRPr>
          </a:p>
        </p:txBody>
      </p:sp>
      <p:sp>
        <p:nvSpPr>
          <p:cNvPr id="3" name="Freeform 19"/>
          <p:cNvSpPr>
            <a:spLocks noEditPoints="1"/>
          </p:cNvSpPr>
          <p:nvPr userDrawn="1"/>
        </p:nvSpPr>
        <p:spPr bwMode="auto">
          <a:xfrm>
            <a:off x="996317" y="6320118"/>
            <a:ext cx="566400" cy="172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GB" sz="1800" dirty="0"/>
          </a:p>
        </p:txBody>
      </p:sp>
      <p:sp>
        <p:nvSpPr>
          <p:cNvPr id="4" name="Shape 8"/>
          <p:cNvSpPr txBox="1">
            <a:spLocks/>
          </p:cNvSpPr>
          <p:nvPr userDrawn="1"/>
        </p:nvSpPr>
        <p:spPr>
          <a:xfrm>
            <a:off x="9587480" y="6320118"/>
            <a:ext cx="1601613"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US" sz="1000" smtClean="0">
                <a:solidFill>
                  <a:schemeClr val="tx2"/>
                </a:solidFill>
                <a:latin typeface="+mn-lt"/>
                <a:ea typeface="Arial"/>
                <a:cs typeface="Arial" panose="020B0604020202020204" pitchFamily="34" charset="0"/>
              </a:rPr>
              <a:pPr algn="r"/>
              <a:t>‹#›</a:t>
            </a:fld>
            <a:endParaRPr lang="en-US" sz="1000" dirty="0">
              <a:solidFill>
                <a:schemeClr val="tx2"/>
              </a:solidFill>
              <a:latin typeface="+mn-lt"/>
              <a:ea typeface="Arial"/>
              <a:cs typeface="Arial" panose="020B0604020202020204" pitchFamily="34" charset="0"/>
            </a:endParaRPr>
          </a:p>
        </p:txBody>
      </p:sp>
      <p:sp>
        <p:nvSpPr>
          <p:cNvPr id="5" name="TextBox 4"/>
          <p:cNvSpPr txBox="1"/>
          <p:nvPr userDrawn="1"/>
        </p:nvSpPr>
        <p:spPr>
          <a:xfrm>
            <a:off x="2308800" y="6320118"/>
            <a:ext cx="7756800" cy="370800"/>
          </a:xfrm>
          <a:prstGeom prst="rect">
            <a:avLst/>
          </a:prstGeom>
          <a:noFill/>
        </p:spPr>
        <p:txBody>
          <a:bodyPr wrap="square" lIns="0" tIns="0" rIns="0" bIns="0" rtlCol="0">
            <a:noAutofit/>
          </a:bodyPr>
          <a:lstStyle/>
          <a:p>
            <a:pPr lvl="0">
              <a:defRPr sz="1800">
                <a:solidFill>
                  <a:srgbClr val="000000"/>
                </a:solidFill>
              </a:defRPr>
            </a:pPr>
            <a:r>
              <a:rPr lang="en-US" sz="600" dirty="0">
                <a:solidFill>
                  <a:schemeClr val="bg1">
                    <a:lumMod val="65000"/>
                  </a:schemeClr>
                </a:solidFill>
                <a:latin typeface="+mn-lt"/>
                <a:ea typeface="Arial"/>
                <a:cs typeface="Arial"/>
              </a:rPr>
              <a:t>© 2018 KPMG International Cooperative (“KPMG International”), a Swiss entity. Member firms of the KPMG network of independent firms are affiliated with KPMG International. KPMG International provides no client services. No member firm has any authority to obligate or bind KPMG International or any other member firm vis-à-vis third parties, nor does KPMG International have any such authority to obligate or bind any member firm. All rights reserved.</a:t>
            </a:r>
          </a:p>
        </p:txBody>
      </p:sp>
    </p:spTree>
    <p:extLst>
      <p:ext uri="{BB962C8B-B14F-4D97-AF65-F5344CB8AC3E}">
        <p14:creationId xmlns:p14="http://schemas.microsoft.com/office/powerpoint/2010/main" val="259959417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6" name="Rectangle 5"/>
          <p:cNvSpPr/>
          <p:nvPr userDrawn="1"/>
        </p:nvSpPr>
        <p:spPr>
          <a:xfrm>
            <a:off x="9855200" y="0"/>
            <a:ext cx="23368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l"/>
            <a:endParaRPr lang="en-US" sz="1500" dirty="0">
              <a:solidFill>
                <a:schemeClr val="bg1"/>
              </a:solidFill>
            </a:endParaRPr>
          </a:p>
        </p:txBody>
      </p:sp>
      <p:sp>
        <p:nvSpPr>
          <p:cNvPr id="2" name="Title 1"/>
          <p:cNvSpPr>
            <a:spLocks noGrp="1"/>
          </p:cNvSpPr>
          <p:nvPr>
            <p:ph type="title"/>
          </p:nvPr>
        </p:nvSpPr>
        <p:spPr/>
        <p:txBody>
          <a:bodyPr/>
          <a:lstStyle/>
          <a:p>
            <a:r>
              <a:rPr lang="en-US"/>
              <a:t>Click to edit Master title style</a:t>
            </a:r>
            <a:endParaRPr lang="en-US" dirty="0"/>
          </a:p>
        </p:txBody>
      </p:sp>
      <p:sp>
        <p:nvSpPr>
          <p:cNvPr id="3" name="Freeform 19"/>
          <p:cNvSpPr>
            <a:spLocks noEditPoints="1"/>
          </p:cNvSpPr>
          <p:nvPr userDrawn="1"/>
        </p:nvSpPr>
        <p:spPr bwMode="auto">
          <a:xfrm>
            <a:off x="996317" y="6320118"/>
            <a:ext cx="566400" cy="172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GB" sz="1800" dirty="0"/>
          </a:p>
        </p:txBody>
      </p:sp>
      <p:sp>
        <p:nvSpPr>
          <p:cNvPr id="4" name="Shape 8"/>
          <p:cNvSpPr txBox="1">
            <a:spLocks/>
          </p:cNvSpPr>
          <p:nvPr userDrawn="1"/>
        </p:nvSpPr>
        <p:spPr>
          <a:xfrm>
            <a:off x="9587480" y="6320118"/>
            <a:ext cx="1601613"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US" sz="1000" smtClean="0">
                <a:solidFill>
                  <a:schemeClr val="tx2"/>
                </a:solidFill>
                <a:latin typeface="+mn-lt"/>
                <a:ea typeface="Arial"/>
                <a:cs typeface="Arial" panose="020B0604020202020204" pitchFamily="34" charset="0"/>
              </a:rPr>
              <a:pPr algn="r"/>
              <a:t>‹#›</a:t>
            </a:fld>
            <a:endParaRPr lang="en-US" sz="1000" dirty="0">
              <a:solidFill>
                <a:schemeClr val="tx2"/>
              </a:solidFill>
              <a:latin typeface="+mn-lt"/>
              <a:ea typeface="Arial"/>
              <a:cs typeface="Arial" panose="020B0604020202020204" pitchFamily="34" charset="0"/>
            </a:endParaRPr>
          </a:p>
        </p:txBody>
      </p:sp>
      <p:sp>
        <p:nvSpPr>
          <p:cNvPr id="5" name="TextBox 4"/>
          <p:cNvSpPr txBox="1"/>
          <p:nvPr userDrawn="1"/>
        </p:nvSpPr>
        <p:spPr>
          <a:xfrm>
            <a:off x="2308800" y="6320118"/>
            <a:ext cx="7756800" cy="370800"/>
          </a:xfrm>
          <a:prstGeom prst="rect">
            <a:avLst/>
          </a:prstGeom>
          <a:noFill/>
        </p:spPr>
        <p:txBody>
          <a:bodyPr wrap="square" lIns="0" tIns="0" rIns="0" bIns="0" rtlCol="0">
            <a:noAutofit/>
          </a:bodyPr>
          <a:lstStyle/>
          <a:p>
            <a:pPr lvl="0">
              <a:defRPr sz="1800">
                <a:solidFill>
                  <a:srgbClr val="000000"/>
                </a:solidFill>
              </a:defRPr>
            </a:pPr>
            <a:r>
              <a:rPr lang="en-US" sz="600" dirty="0">
                <a:solidFill>
                  <a:schemeClr val="bg1">
                    <a:lumMod val="65000"/>
                  </a:schemeClr>
                </a:solidFill>
                <a:latin typeface="+mn-lt"/>
                <a:ea typeface="Arial"/>
                <a:cs typeface="Arial"/>
              </a:rPr>
              <a:t>© 2018 KPMG International Cooperative (“KPMG International”), a Swiss entity. Member firms of the KPMG network of independent firms are affiliated with KPMG International. KPMG International provides no client services. No member firm has any authority to obligate or bind KPMG International or any other member firm vis-à-vis third parties, nor does KPMG International have any such authority to obligate or bind any member firm. All rights reserved.</a:t>
            </a:r>
          </a:p>
        </p:txBody>
      </p:sp>
    </p:spTree>
    <p:extLst>
      <p:ext uri="{BB962C8B-B14F-4D97-AF65-F5344CB8AC3E}">
        <p14:creationId xmlns:p14="http://schemas.microsoft.com/office/powerpoint/2010/main" val="13281328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LE SLIDE 1 - Left light vertical image">
    <p:spTree>
      <p:nvGrpSpPr>
        <p:cNvPr id="1" name=""/>
        <p:cNvGrpSpPr/>
        <p:nvPr/>
      </p:nvGrpSpPr>
      <p:grpSpPr>
        <a:xfrm>
          <a:off x="0" y="0"/>
          <a:ext cx="0" cy="0"/>
          <a:chOff x="0" y="0"/>
          <a:chExt cx="0" cy="0"/>
        </a:xfrm>
      </p:grpSpPr>
      <p:sp>
        <p:nvSpPr>
          <p:cNvPr id="2" name="Title 1"/>
          <p:cNvSpPr>
            <a:spLocks noGrp="1"/>
          </p:cNvSpPr>
          <p:nvPr>
            <p:ph type="ctrTitle"/>
          </p:nvPr>
        </p:nvSpPr>
        <p:spPr>
          <a:xfrm>
            <a:off x="5736000" y="1339200"/>
            <a:ext cx="6081600" cy="3510000"/>
          </a:xfrm>
        </p:spPr>
        <p:txBody>
          <a:bodyPr anchor="t" anchorCtr="0"/>
          <a:lstStyle>
            <a:lvl1pPr algn="l">
              <a:defRPr sz="11000"/>
            </a:lvl1pPr>
          </a:lstStyle>
          <a:p>
            <a:r>
              <a:rPr lang="en-US"/>
              <a:t>Click to edit Master title style</a:t>
            </a:r>
            <a:endParaRPr lang="en-US" dirty="0"/>
          </a:p>
        </p:txBody>
      </p:sp>
      <p:sp>
        <p:nvSpPr>
          <p:cNvPr id="3" name="Subtitle 2"/>
          <p:cNvSpPr>
            <a:spLocks noGrp="1"/>
          </p:cNvSpPr>
          <p:nvPr>
            <p:ph type="subTitle" idx="1"/>
          </p:nvPr>
        </p:nvSpPr>
        <p:spPr>
          <a:xfrm>
            <a:off x="5706700" y="5036400"/>
            <a:ext cx="6081600" cy="216000"/>
          </a:xfrm>
        </p:spPr>
        <p:txBody>
          <a:bodyPr anchor="t" anchorCtr="0"/>
          <a:lstStyle>
            <a:lvl1pPr marL="0" indent="0" algn="l">
              <a:buNone/>
              <a:defRPr sz="11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5" name="Freeform 19"/>
          <p:cNvSpPr>
            <a:spLocks noEditPoints="1"/>
          </p:cNvSpPr>
          <p:nvPr userDrawn="1"/>
        </p:nvSpPr>
        <p:spPr bwMode="auto">
          <a:xfrm>
            <a:off x="5774400" y="784800"/>
            <a:ext cx="10368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GB" sz="1800" dirty="0"/>
          </a:p>
        </p:txBody>
      </p:sp>
    </p:spTree>
    <p:extLst>
      <p:ext uri="{BB962C8B-B14F-4D97-AF65-F5344CB8AC3E}">
        <p14:creationId xmlns:p14="http://schemas.microsoft.com/office/powerpoint/2010/main" val="1471746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TITLE SLIDE 1 - Left dark vertical image">
    <p:spTree>
      <p:nvGrpSpPr>
        <p:cNvPr id="1" name=""/>
        <p:cNvGrpSpPr/>
        <p:nvPr/>
      </p:nvGrpSpPr>
      <p:grpSpPr>
        <a:xfrm>
          <a:off x="0" y="0"/>
          <a:ext cx="0" cy="0"/>
          <a:chOff x="0" y="0"/>
          <a:chExt cx="0" cy="0"/>
        </a:xfrm>
      </p:grpSpPr>
      <p:sp>
        <p:nvSpPr>
          <p:cNvPr id="2" name="Title 1"/>
          <p:cNvSpPr>
            <a:spLocks noGrp="1"/>
          </p:cNvSpPr>
          <p:nvPr>
            <p:ph type="ctrTitle"/>
          </p:nvPr>
        </p:nvSpPr>
        <p:spPr>
          <a:xfrm>
            <a:off x="5736000" y="1339200"/>
            <a:ext cx="6081600" cy="3510000"/>
          </a:xfrm>
        </p:spPr>
        <p:txBody>
          <a:bodyPr anchor="t" anchorCtr="0"/>
          <a:lstStyle>
            <a:lvl1pPr algn="l">
              <a:defRPr sz="11000">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5706700" y="5036400"/>
            <a:ext cx="6081600" cy="216000"/>
          </a:xfrm>
        </p:spPr>
        <p:txBody>
          <a:bodyPr anchor="t" anchorCtr="0"/>
          <a:lstStyle>
            <a:lvl1pPr marL="0" indent="0" algn="l">
              <a:buNone/>
              <a:defRPr sz="11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5" name="Freeform 19"/>
          <p:cNvSpPr>
            <a:spLocks noEditPoints="1"/>
          </p:cNvSpPr>
          <p:nvPr userDrawn="1"/>
        </p:nvSpPr>
        <p:spPr bwMode="auto">
          <a:xfrm>
            <a:off x="5774400" y="784800"/>
            <a:ext cx="10368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sz="1800" dirty="0"/>
          </a:p>
        </p:txBody>
      </p:sp>
    </p:spTree>
    <p:extLst>
      <p:ext uri="{BB962C8B-B14F-4D97-AF65-F5344CB8AC3E}">
        <p14:creationId xmlns:p14="http://schemas.microsoft.com/office/powerpoint/2010/main" val="18737975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reserve="1">
  <p:cSld name="TITLE SLIDE 2 - Singular image">
    <p:bg>
      <p:bgPr>
        <a:solidFill>
          <a:schemeClr val="accent3"/>
        </a:solidFill>
        <a:effectLst/>
      </p:bgPr>
    </p:bg>
    <p:spTree>
      <p:nvGrpSpPr>
        <p:cNvPr id="1" name=""/>
        <p:cNvGrpSpPr/>
        <p:nvPr/>
      </p:nvGrpSpPr>
      <p:grpSpPr>
        <a:xfrm>
          <a:off x="0" y="0"/>
          <a:ext cx="0" cy="0"/>
          <a:chOff x="0" y="0"/>
          <a:chExt cx="0" cy="0"/>
        </a:xfrm>
      </p:grpSpPr>
      <p:sp>
        <p:nvSpPr>
          <p:cNvPr id="4" name="object 3"/>
          <p:cNvSpPr/>
          <p:nvPr userDrawn="1"/>
        </p:nvSpPr>
        <p:spPr>
          <a:xfrm>
            <a:off x="247" y="0"/>
            <a:ext cx="1447554" cy="6858000"/>
          </a:xfrm>
          <a:custGeom>
            <a:avLst/>
            <a:gdLst/>
            <a:ahLst/>
            <a:cxnLst/>
            <a:rect l="l" t="t" r="r" b="b"/>
            <a:pathLst>
              <a:path w="1742046" h="7772400">
                <a:moveTo>
                  <a:pt x="0" y="7772400"/>
                </a:moveTo>
                <a:lnTo>
                  <a:pt x="1742046" y="7772400"/>
                </a:lnTo>
                <a:lnTo>
                  <a:pt x="1742046" y="0"/>
                </a:lnTo>
                <a:lnTo>
                  <a:pt x="0" y="0"/>
                </a:lnTo>
                <a:lnTo>
                  <a:pt x="0" y="7772400"/>
                </a:lnTo>
                <a:close/>
              </a:path>
            </a:pathLst>
          </a:custGeom>
          <a:solidFill>
            <a:schemeClr val="accent5"/>
          </a:solidFill>
        </p:spPr>
        <p:txBody>
          <a:bodyPr wrap="square" lIns="0" tIns="0" rIns="0" bIns="0" rtlCol="0">
            <a:noAutofit/>
          </a:bodyPr>
          <a:lstStyle/>
          <a:p>
            <a:endParaRPr sz="1800" dirty="0">
              <a:latin typeface="Arial" panose="020B0604020202020204" pitchFamily="34" charset="0"/>
            </a:endParaRPr>
          </a:p>
        </p:txBody>
      </p:sp>
      <p:sp>
        <p:nvSpPr>
          <p:cNvPr id="2" name="Title 1"/>
          <p:cNvSpPr>
            <a:spLocks noGrp="1"/>
          </p:cNvSpPr>
          <p:nvPr>
            <p:ph type="ctrTitle"/>
          </p:nvPr>
        </p:nvSpPr>
        <p:spPr>
          <a:xfrm>
            <a:off x="2164477" y="1490618"/>
            <a:ext cx="5472456" cy="2567835"/>
          </a:xfrm>
        </p:spPr>
        <p:txBody>
          <a:bodyPr anchor="t" anchorCtr="0"/>
          <a:lstStyle>
            <a:lvl1pPr algn="l">
              <a:defRPr sz="80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2217277" y="4209704"/>
            <a:ext cx="5357011" cy="698937"/>
          </a:xfrm>
        </p:spPr>
        <p:txBody>
          <a:bodyPr anchor="t" anchorCtr="0"/>
          <a:lstStyle>
            <a:lvl1pPr marL="0" indent="0" algn="l">
              <a:buNone/>
              <a:defRPr sz="11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4949900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 preserve="1">
  <p:cSld name="TITLE SLIDE 3 - No imag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726400" y="1346400"/>
            <a:ext cx="8256000" cy="3510000"/>
          </a:xfrm>
        </p:spPr>
        <p:txBody>
          <a:bodyPr anchor="t" anchorCtr="0"/>
          <a:lstStyle>
            <a:lvl1pPr algn="l">
              <a:defRPr sz="11000">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2779200" y="5036400"/>
            <a:ext cx="8256000" cy="216000"/>
          </a:xfrm>
        </p:spPr>
        <p:txBody>
          <a:bodyPr anchor="t" anchorCtr="0"/>
          <a:lstStyle>
            <a:lvl1pPr marL="0" indent="0" algn="l">
              <a:buNone/>
              <a:defRPr sz="11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object 3"/>
          <p:cNvSpPr/>
          <p:nvPr userDrawn="1"/>
        </p:nvSpPr>
        <p:spPr>
          <a:xfrm>
            <a:off x="1" y="0"/>
            <a:ext cx="2116975" cy="6858000"/>
          </a:xfrm>
          <a:custGeom>
            <a:avLst/>
            <a:gdLst/>
            <a:ahLst/>
            <a:cxnLst/>
            <a:rect l="l" t="t" r="r" b="b"/>
            <a:pathLst>
              <a:path w="1742046" h="7772400">
                <a:moveTo>
                  <a:pt x="0" y="7772400"/>
                </a:moveTo>
                <a:lnTo>
                  <a:pt x="1742046" y="7772400"/>
                </a:lnTo>
                <a:lnTo>
                  <a:pt x="1742046" y="0"/>
                </a:lnTo>
                <a:lnTo>
                  <a:pt x="0" y="0"/>
                </a:lnTo>
                <a:lnTo>
                  <a:pt x="0" y="7772400"/>
                </a:lnTo>
                <a:close/>
              </a:path>
            </a:pathLst>
          </a:custGeom>
          <a:solidFill>
            <a:srgbClr val="00338D"/>
          </a:solidFill>
        </p:spPr>
        <p:txBody>
          <a:bodyPr wrap="square" lIns="0" tIns="0" rIns="0" bIns="0" rtlCol="0">
            <a:noAutofit/>
          </a:bodyPr>
          <a:lstStyle/>
          <a:p>
            <a:endParaRPr sz="1800" dirty="0">
              <a:latin typeface="Arial" panose="020B0604020202020204" pitchFamily="34" charset="0"/>
            </a:endParaRPr>
          </a:p>
        </p:txBody>
      </p:sp>
      <p:sp>
        <p:nvSpPr>
          <p:cNvPr id="6" name="Freeform 19"/>
          <p:cNvSpPr>
            <a:spLocks noEditPoints="1"/>
          </p:cNvSpPr>
          <p:nvPr userDrawn="1"/>
        </p:nvSpPr>
        <p:spPr bwMode="auto">
          <a:xfrm>
            <a:off x="2752133" y="784800"/>
            <a:ext cx="10368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sz="1800" dirty="0"/>
          </a:p>
        </p:txBody>
      </p:sp>
    </p:spTree>
    <p:extLst>
      <p:ext uri="{BB962C8B-B14F-4D97-AF65-F5344CB8AC3E}">
        <p14:creationId xmlns:p14="http://schemas.microsoft.com/office/powerpoint/2010/main" val="4487233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TITLE SLIDE 3 - No image">
    <p:bg>
      <p:bgPr>
        <a:solidFill>
          <a:schemeClr val="bg1"/>
        </a:solidFill>
        <a:effectLst/>
      </p:bgPr>
    </p:bg>
    <p:spTree>
      <p:nvGrpSpPr>
        <p:cNvPr id="1" name=""/>
        <p:cNvGrpSpPr/>
        <p:nvPr/>
      </p:nvGrpSpPr>
      <p:grpSpPr>
        <a:xfrm>
          <a:off x="0" y="0"/>
          <a:ext cx="0" cy="0"/>
          <a:chOff x="0" y="0"/>
          <a:chExt cx="0" cy="0"/>
        </a:xfrm>
      </p:grpSpPr>
      <p:sp>
        <p:nvSpPr>
          <p:cNvPr id="4" name="object 3"/>
          <p:cNvSpPr/>
          <p:nvPr userDrawn="1"/>
        </p:nvSpPr>
        <p:spPr>
          <a:xfrm>
            <a:off x="1" y="0"/>
            <a:ext cx="2116975" cy="6858000"/>
          </a:xfrm>
          <a:custGeom>
            <a:avLst/>
            <a:gdLst/>
            <a:ahLst/>
            <a:cxnLst/>
            <a:rect l="l" t="t" r="r" b="b"/>
            <a:pathLst>
              <a:path w="1742046" h="7772400">
                <a:moveTo>
                  <a:pt x="0" y="7772400"/>
                </a:moveTo>
                <a:lnTo>
                  <a:pt x="1742046" y="7772400"/>
                </a:lnTo>
                <a:lnTo>
                  <a:pt x="1742046" y="0"/>
                </a:lnTo>
                <a:lnTo>
                  <a:pt x="0" y="0"/>
                </a:lnTo>
                <a:lnTo>
                  <a:pt x="0" y="7772400"/>
                </a:lnTo>
                <a:close/>
              </a:path>
            </a:pathLst>
          </a:custGeom>
          <a:solidFill>
            <a:srgbClr val="00338D"/>
          </a:solidFill>
        </p:spPr>
        <p:txBody>
          <a:bodyPr wrap="square" lIns="0" tIns="0" rIns="0" bIns="0" rtlCol="0">
            <a:noAutofit/>
          </a:bodyPr>
          <a:lstStyle/>
          <a:p>
            <a:endParaRPr sz="1800" dirty="0">
              <a:latin typeface="Arial" panose="020B0604020202020204" pitchFamily="34" charset="0"/>
            </a:endParaRPr>
          </a:p>
        </p:txBody>
      </p:sp>
      <p:sp>
        <p:nvSpPr>
          <p:cNvPr id="6" name="Freeform 19"/>
          <p:cNvSpPr>
            <a:spLocks noEditPoints="1"/>
          </p:cNvSpPr>
          <p:nvPr userDrawn="1"/>
        </p:nvSpPr>
        <p:spPr bwMode="auto">
          <a:xfrm>
            <a:off x="2752133" y="784800"/>
            <a:ext cx="10368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GB" sz="1800" dirty="0"/>
          </a:p>
        </p:txBody>
      </p:sp>
    </p:spTree>
    <p:extLst>
      <p:ext uri="{BB962C8B-B14F-4D97-AF65-F5344CB8AC3E}">
        <p14:creationId xmlns:p14="http://schemas.microsoft.com/office/powerpoint/2010/main" val="8665690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itle" preserve="1">
  <p:cSld name="Divide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726400" y="1346400"/>
            <a:ext cx="8256000" cy="3510000"/>
          </a:xfrm>
        </p:spPr>
        <p:txBody>
          <a:bodyPr anchor="t" anchorCtr="0"/>
          <a:lstStyle>
            <a:lvl1pPr algn="l">
              <a:defRPr sz="11000">
                <a:solidFill>
                  <a:schemeClr val="bg1"/>
                </a:solidFill>
              </a:defRPr>
            </a:lvl1pPr>
          </a:lstStyle>
          <a:p>
            <a:r>
              <a:rPr lang="en-US"/>
              <a:t>Click to edit Master title style</a:t>
            </a:r>
            <a:endParaRPr lang="en-US" dirty="0"/>
          </a:p>
        </p:txBody>
      </p:sp>
      <p:sp>
        <p:nvSpPr>
          <p:cNvPr id="3" name="Subtitle 2"/>
          <p:cNvSpPr>
            <a:spLocks noGrp="1"/>
          </p:cNvSpPr>
          <p:nvPr>
            <p:ph type="subTitle" idx="1" hasCustomPrompt="1"/>
          </p:nvPr>
        </p:nvSpPr>
        <p:spPr>
          <a:xfrm>
            <a:off x="2779200" y="5036400"/>
            <a:ext cx="8256000" cy="216000"/>
          </a:xfrm>
        </p:spPr>
        <p:txBody>
          <a:bodyPr anchor="t" anchorCtr="0"/>
          <a:lstStyle>
            <a:lvl1pPr marL="0" indent="0" algn="l">
              <a:buNone/>
              <a:defRPr sz="11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text</a:t>
            </a:r>
          </a:p>
        </p:txBody>
      </p:sp>
      <p:sp>
        <p:nvSpPr>
          <p:cNvPr id="4" name="object 3"/>
          <p:cNvSpPr/>
          <p:nvPr userDrawn="1"/>
        </p:nvSpPr>
        <p:spPr>
          <a:xfrm>
            <a:off x="1" y="0"/>
            <a:ext cx="2116975" cy="6858000"/>
          </a:xfrm>
          <a:custGeom>
            <a:avLst/>
            <a:gdLst/>
            <a:ahLst/>
            <a:cxnLst/>
            <a:rect l="l" t="t" r="r" b="b"/>
            <a:pathLst>
              <a:path w="1742046" h="7772400">
                <a:moveTo>
                  <a:pt x="0" y="7772400"/>
                </a:moveTo>
                <a:lnTo>
                  <a:pt x="1742046" y="7772400"/>
                </a:lnTo>
                <a:lnTo>
                  <a:pt x="1742046" y="0"/>
                </a:lnTo>
                <a:lnTo>
                  <a:pt x="0" y="0"/>
                </a:lnTo>
                <a:lnTo>
                  <a:pt x="0" y="7772400"/>
                </a:lnTo>
                <a:close/>
              </a:path>
            </a:pathLst>
          </a:custGeom>
          <a:solidFill>
            <a:srgbClr val="00338D"/>
          </a:solidFill>
        </p:spPr>
        <p:txBody>
          <a:bodyPr wrap="square" lIns="0" tIns="0" rIns="0" bIns="0" rtlCol="0">
            <a:noAutofit/>
          </a:bodyPr>
          <a:lstStyle/>
          <a:p>
            <a:endParaRPr sz="1800" dirty="0">
              <a:latin typeface="Arial" panose="020B0604020202020204" pitchFamily="34" charset="0"/>
            </a:endParaRPr>
          </a:p>
        </p:txBody>
      </p:sp>
      <p:sp>
        <p:nvSpPr>
          <p:cNvPr id="6" name="Freeform 19"/>
          <p:cNvSpPr>
            <a:spLocks noEditPoints="1"/>
          </p:cNvSpPr>
          <p:nvPr userDrawn="1"/>
        </p:nvSpPr>
        <p:spPr bwMode="auto">
          <a:xfrm>
            <a:off x="2752133" y="784800"/>
            <a:ext cx="10368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sz="1800" dirty="0"/>
          </a:p>
        </p:txBody>
      </p:sp>
    </p:spTree>
    <p:extLst>
      <p:ext uri="{BB962C8B-B14F-4D97-AF65-F5344CB8AC3E}">
        <p14:creationId xmlns:p14="http://schemas.microsoft.com/office/powerpoint/2010/main" val="2386961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itle" preserve="1">
  <p:cSld name="Divider 2">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726400" y="1346400"/>
            <a:ext cx="8256000" cy="3510000"/>
          </a:xfrm>
        </p:spPr>
        <p:txBody>
          <a:bodyPr anchor="t" anchorCtr="0"/>
          <a:lstStyle>
            <a:lvl1pPr algn="l">
              <a:defRPr sz="11000">
                <a:solidFill>
                  <a:schemeClr val="bg1"/>
                </a:solidFill>
              </a:defRPr>
            </a:lvl1pPr>
          </a:lstStyle>
          <a:p>
            <a:r>
              <a:rPr lang="en-US"/>
              <a:t>Click to edit Master title style</a:t>
            </a:r>
            <a:endParaRPr lang="en-US" dirty="0"/>
          </a:p>
        </p:txBody>
      </p:sp>
      <p:sp>
        <p:nvSpPr>
          <p:cNvPr id="3" name="Subtitle 2"/>
          <p:cNvSpPr>
            <a:spLocks noGrp="1"/>
          </p:cNvSpPr>
          <p:nvPr>
            <p:ph type="subTitle" idx="1" hasCustomPrompt="1"/>
          </p:nvPr>
        </p:nvSpPr>
        <p:spPr>
          <a:xfrm>
            <a:off x="2779200" y="5036400"/>
            <a:ext cx="8256000" cy="216000"/>
          </a:xfrm>
        </p:spPr>
        <p:txBody>
          <a:bodyPr anchor="t" anchorCtr="0"/>
          <a:lstStyle>
            <a:lvl1pPr marL="0" indent="0" algn="l">
              <a:buNone/>
              <a:defRPr sz="11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text</a:t>
            </a:r>
          </a:p>
        </p:txBody>
      </p:sp>
      <p:sp>
        <p:nvSpPr>
          <p:cNvPr id="4" name="object 3"/>
          <p:cNvSpPr/>
          <p:nvPr userDrawn="1"/>
        </p:nvSpPr>
        <p:spPr>
          <a:xfrm>
            <a:off x="1" y="0"/>
            <a:ext cx="2116975" cy="6858000"/>
          </a:xfrm>
          <a:custGeom>
            <a:avLst/>
            <a:gdLst/>
            <a:ahLst/>
            <a:cxnLst/>
            <a:rect l="l" t="t" r="r" b="b"/>
            <a:pathLst>
              <a:path w="1742046" h="7772400">
                <a:moveTo>
                  <a:pt x="0" y="7772400"/>
                </a:moveTo>
                <a:lnTo>
                  <a:pt x="1742046" y="7772400"/>
                </a:lnTo>
                <a:lnTo>
                  <a:pt x="1742046" y="0"/>
                </a:lnTo>
                <a:lnTo>
                  <a:pt x="0" y="0"/>
                </a:lnTo>
                <a:lnTo>
                  <a:pt x="0" y="7772400"/>
                </a:lnTo>
                <a:close/>
              </a:path>
            </a:pathLst>
          </a:custGeom>
          <a:solidFill>
            <a:schemeClr val="accent5"/>
          </a:solidFill>
        </p:spPr>
        <p:txBody>
          <a:bodyPr wrap="square" lIns="0" tIns="0" rIns="0" bIns="0" rtlCol="0">
            <a:noAutofit/>
          </a:bodyPr>
          <a:lstStyle/>
          <a:p>
            <a:endParaRPr sz="1800" dirty="0">
              <a:latin typeface="Arial" panose="020B0604020202020204" pitchFamily="34" charset="0"/>
            </a:endParaRPr>
          </a:p>
        </p:txBody>
      </p:sp>
    </p:spTree>
    <p:extLst>
      <p:ext uri="{BB962C8B-B14F-4D97-AF65-F5344CB8AC3E}">
        <p14:creationId xmlns:p14="http://schemas.microsoft.com/office/powerpoint/2010/main" val="29627710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29.xml"/><Relationship Id="rId1"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03200" y="1209600"/>
            <a:ext cx="10185600" cy="4582800"/>
          </a:xfrm>
          <a:prstGeom prst="rect">
            <a:avLst/>
          </a:prstGeom>
        </p:spPr>
        <p:txBody>
          <a:bodyPr vert="horz" lIns="0" tIns="0" rIns="0" bIns="0" rtlCol="0" anchor="t" anchorCtr="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Placeholder 1"/>
          <p:cNvSpPr>
            <a:spLocks noGrp="1"/>
          </p:cNvSpPr>
          <p:nvPr>
            <p:ph type="title"/>
          </p:nvPr>
        </p:nvSpPr>
        <p:spPr>
          <a:xfrm>
            <a:off x="1003200" y="432000"/>
            <a:ext cx="10185600" cy="518400"/>
          </a:xfrm>
          <a:prstGeom prst="rect">
            <a:avLst/>
          </a:prstGeom>
        </p:spPr>
        <p:txBody>
          <a:bodyPr vert="horz" lIns="0" tIns="0" rIns="0" bIns="0" rtlCol="0" anchor="t" anchorCtr="0">
            <a:noAutofit/>
          </a:bodyPr>
          <a:lstStyle/>
          <a:p>
            <a:r>
              <a:rPr lang="en-US"/>
              <a:t>Click to edit Master title style</a:t>
            </a:r>
            <a:endParaRPr lang="en-US" dirty="0"/>
          </a:p>
        </p:txBody>
      </p:sp>
      <p:sp>
        <p:nvSpPr>
          <p:cNvPr id="29" name="Shape 8"/>
          <p:cNvSpPr txBox="1">
            <a:spLocks/>
          </p:cNvSpPr>
          <p:nvPr userDrawn="1"/>
        </p:nvSpPr>
        <p:spPr>
          <a:xfrm>
            <a:off x="10262183" y="6462161"/>
            <a:ext cx="1601613"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US" sz="1000" smtClean="0">
                <a:solidFill>
                  <a:schemeClr val="bg1">
                    <a:lumMod val="50000"/>
                  </a:schemeClr>
                </a:solidFill>
                <a:latin typeface="+mn-lt"/>
                <a:ea typeface="Arial"/>
                <a:cs typeface="Arial" panose="020B0604020202020204" pitchFamily="34" charset="0"/>
              </a:rPr>
              <a:pPr algn="r"/>
              <a:t>‹#›</a:t>
            </a:fld>
            <a:endParaRPr lang="en-US" sz="1000" dirty="0">
              <a:solidFill>
                <a:schemeClr val="bg1">
                  <a:lumMod val="50000"/>
                </a:schemeClr>
              </a:solidFill>
              <a:latin typeface="+mn-lt"/>
              <a:ea typeface="Arial"/>
              <a:cs typeface="Arial" panose="020B0604020202020204" pitchFamily="34" charset="0"/>
            </a:endParaRPr>
          </a:p>
        </p:txBody>
      </p:sp>
    </p:spTree>
    <p:extLst>
      <p:ext uri="{BB962C8B-B14F-4D97-AF65-F5344CB8AC3E}">
        <p14:creationId xmlns:p14="http://schemas.microsoft.com/office/powerpoint/2010/main" val="3521449419"/>
      </p:ext>
    </p:extLst>
  </p:cSld>
  <p:clrMap bg1="lt1" tx1="dk1" bg2="lt2" tx2="dk2" accent1="accent1" accent2="accent2" accent3="accent3" accent4="accent4" accent5="accent5" accent6="accent6" hlink="hlink" folHlink="folHlink"/>
  <p:sldLayoutIdLst>
    <p:sldLayoutId id="2147483661" r:id="rId1"/>
    <p:sldLayoutId id="2147483678" r:id="rId2"/>
    <p:sldLayoutId id="2147483673" r:id="rId3"/>
    <p:sldLayoutId id="2147483679" r:id="rId4"/>
    <p:sldLayoutId id="2147483675" r:id="rId5"/>
    <p:sldLayoutId id="2147483680" r:id="rId6"/>
    <p:sldLayoutId id="2147483681" r:id="rId7"/>
    <p:sldLayoutId id="2147483682" r:id="rId8"/>
    <p:sldLayoutId id="2147483683" r:id="rId9"/>
    <p:sldLayoutId id="2147483684" r:id="rId10"/>
    <p:sldLayoutId id="2147483685" r:id="rId11"/>
    <p:sldLayoutId id="2147483662" r:id="rId12"/>
    <p:sldLayoutId id="2147483666" r:id="rId13"/>
    <p:sldLayoutId id="2147483705" r:id="rId14"/>
    <p:sldLayoutId id="2147483664" r:id="rId15"/>
    <p:sldLayoutId id="2147483704" r:id="rId16"/>
    <p:sldLayoutId id="2147483689" r:id="rId17"/>
    <p:sldLayoutId id="2147483690" r:id="rId18"/>
    <p:sldLayoutId id="2147483691" r:id="rId19"/>
    <p:sldLayoutId id="2147483692" r:id="rId20"/>
    <p:sldLayoutId id="2147483693" r:id="rId21"/>
    <p:sldLayoutId id="2147483694" r:id="rId22"/>
    <p:sldLayoutId id="2147483695" r:id="rId23"/>
    <p:sldLayoutId id="2147483702" r:id="rId24"/>
    <p:sldLayoutId id="2147483703" r:id="rId25"/>
    <p:sldLayoutId id="2147483721" r:id="rId26"/>
    <p:sldLayoutId id="2147483722" r:id="rId27"/>
  </p:sldLayoutIdLst>
  <p:txStyles>
    <p:titleStyle>
      <a:lvl1pPr algn="l" defTabSz="914400" rtl="0" eaLnBrk="1" latinLnBrk="0" hangingPunct="1">
        <a:lnSpc>
          <a:spcPct val="70000"/>
        </a:lnSpc>
        <a:spcBef>
          <a:spcPct val="0"/>
        </a:spcBef>
        <a:buNone/>
        <a:defRPr sz="5400" kern="1200">
          <a:solidFill>
            <a:schemeClr val="tx2"/>
          </a:solidFill>
          <a:latin typeface="+mj-lt"/>
          <a:ea typeface="+mj-ea"/>
          <a:cs typeface="+mj-cs"/>
        </a:defRPr>
      </a:lvl1pPr>
    </p:titleStyle>
    <p:bodyStyle>
      <a:lvl1pPr marL="0" indent="0" algn="l" defTabSz="914400" rtl="0" eaLnBrk="1" latinLnBrk="0" hangingPunct="1">
        <a:lnSpc>
          <a:spcPct val="100000"/>
        </a:lnSpc>
        <a:spcBef>
          <a:spcPts val="0"/>
        </a:spcBef>
        <a:spcAft>
          <a:spcPts val="600"/>
        </a:spcAft>
        <a:buFontTx/>
        <a:buNone/>
        <a:defRPr sz="1500" b="1" kern="1200">
          <a:solidFill>
            <a:schemeClr val="tx2"/>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sz="1500" kern="1200">
          <a:solidFill>
            <a:schemeClr val="tx2"/>
          </a:solidFill>
          <a:latin typeface="+mn-lt"/>
          <a:ea typeface="+mn-ea"/>
          <a:cs typeface="+mn-cs"/>
        </a:defRPr>
      </a:lvl2pPr>
      <a:lvl3pPr marL="2844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3pPr>
      <a:lvl4pPr marL="576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4pPr>
      <a:lvl5pPr marL="8244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baseline="0">
          <a:solidFill>
            <a:schemeClr val="tx2"/>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57" userDrawn="1">
          <p15:clr>
            <a:srgbClr val="F26B43"/>
          </p15:clr>
        </p15:guide>
        <p15:guide id="2" pos="627" userDrawn="1">
          <p15:clr>
            <a:srgbClr val="F26B43"/>
          </p15:clr>
        </p15:guide>
        <p15:guide id="3" pos="7055" userDrawn="1">
          <p15:clr>
            <a:srgbClr val="F26B43"/>
          </p15:clr>
        </p15:guide>
        <p15:guide id="4" orient="horz" pos="763" userDrawn="1">
          <p15:clr>
            <a:srgbClr val="F26B43"/>
          </p15:clr>
        </p15:guide>
        <p15:guide id="5" orient="horz" pos="608" userDrawn="1">
          <p15:clr>
            <a:srgbClr val="F26B43"/>
          </p15:clr>
        </p15:guide>
        <p15:guide id="6" orient="horz" pos="272"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03200" y="1209600"/>
            <a:ext cx="10185600" cy="4582800"/>
          </a:xfrm>
          <a:prstGeom prst="rect">
            <a:avLst/>
          </a:prstGeom>
        </p:spPr>
        <p:txBody>
          <a:bodyPr vert="horz" lIns="0" tIns="0" rIns="0" bIns="0" rtlCol="0" anchor="t" anchorCtr="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Placeholder 1"/>
          <p:cNvSpPr>
            <a:spLocks noGrp="1"/>
          </p:cNvSpPr>
          <p:nvPr>
            <p:ph type="title"/>
          </p:nvPr>
        </p:nvSpPr>
        <p:spPr>
          <a:xfrm>
            <a:off x="1003200" y="432000"/>
            <a:ext cx="10185600" cy="518400"/>
          </a:xfrm>
          <a:prstGeom prst="rect">
            <a:avLst/>
          </a:prstGeom>
        </p:spPr>
        <p:txBody>
          <a:bodyPr vert="horz" lIns="0" tIns="0" rIns="0" bIns="0" rtlCol="0" anchor="t" anchorCtr="0">
            <a:noAutofit/>
          </a:bodyPr>
          <a:lstStyle/>
          <a:p>
            <a:r>
              <a:rPr lang="en-US"/>
              <a:t>Click to edit Master title style</a:t>
            </a:r>
            <a:endParaRPr lang="en-US" dirty="0"/>
          </a:p>
        </p:txBody>
      </p:sp>
    </p:spTree>
    <p:extLst>
      <p:ext uri="{BB962C8B-B14F-4D97-AF65-F5344CB8AC3E}">
        <p14:creationId xmlns:p14="http://schemas.microsoft.com/office/powerpoint/2010/main" val="2554992129"/>
      </p:ext>
    </p:extLst>
  </p:cSld>
  <p:clrMap bg1="lt1" tx1="dk1" bg2="lt2" tx2="dk2" accent1="accent1" accent2="accent2" accent3="accent3" accent4="accent4" accent5="accent5" accent6="accent6" hlink="hlink" folHlink="folHlink"/>
  <p:sldLayoutIdLst>
    <p:sldLayoutId id="2147483719" r:id="rId1"/>
    <p:sldLayoutId id="2147483720" r:id="rId2"/>
  </p:sldLayoutIdLst>
  <p:txStyles>
    <p:titleStyle>
      <a:lvl1pPr algn="l" defTabSz="914400" rtl="0" eaLnBrk="1" latinLnBrk="0" hangingPunct="1">
        <a:lnSpc>
          <a:spcPct val="70000"/>
        </a:lnSpc>
        <a:spcBef>
          <a:spcPct val="0"/>
        </a:spcBef>
        <a:buNone/>
        <a:defRPr sz="5400" kern="1200">
          <a:solidFill>
            <a:schemeClr val="tx2"/>
          </a:solidFill>
          <a:latin typeface="+mj-lt"/>
          <a:ea typeface="+mj-ea"/>
          <a:cs typeface="+mj-cs"/>
        </a:defRPr>
      </a:lvl1pPr>
    </p:titleStyle>
    <p:bodyStyle>
      <a:lvl1pPr marL="0" indent="0" algn="l" defTabSz="914400" rtl="0" eaLnBrk="1" latinLnBrk="0" hangingPunct="1">
        <a:lnSpc>
          <a:spcPct val="100000"/>
        </a:lnSpc>
        <a:spcBef>
          <a:spcPts val="0"/>
        </a:spcBef>
        <a:spcAft>
          <a:spcPts val="600"/>
        </a:spcAft>
        <a:buFontTx/>
        <a:buNone/>
        <a:defRPr sz="1500" b="1" kern="1200">
          <a:solidFill>
            <a:schemeClr val="tx2"/>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sz="1500" kern="1200">
          <a:solidFill>
            <a:schemeClr val="tx2"/>
          </a:solidFill>
          <a:latin typeface="+mn-lt"/>
          <a:ea typeface="+mn-ea"/>
          <a:cs typeface="+mn-cs"/>
        </a:defRPr>
      </a:lvl2pPr>
      <a:lvl3pPr marL="2844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3pPr>
      <a:lvl4pPr marL="576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4pPr>
      <a:lvl5pPr marL="8244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baseline="0">
          <a:solidFill>
            <a:schemeClr val="tx2"/>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57" userDrawn="1">
          <p15:clr>
            <a:srgbClr val="F26B43"/>
          </p15:clr>
        </p15:guide>
        <p15:guide id="2" pos="627" userDrawn="1">
          <p15:clr>
            <a:srgbClr val="F26B43"/>
          </p15:clr>
        </p15:guide>
        <p15:guide id="3" pos="7055" userDrawn="1">
          <p15:clr>
            <a:srgbClr val="F26B43"/>
          </p15:clr>
        </p15:guide>
        <p15:guide id="4" orient="horz" pos="763" userDrawn="1">
          <p15:clr>
            <a:srgbClr val="F26B43"/>
          </p15:clr>
        </p15:guide>
        <p15:guide id="5" orient="horz" pos="608" userDrawn="1">
          <p15:clr>
            <a:srgbClr val="F26B43"/>
          </p15:clr>
        </p15:guide>
        <p15:guide id="6" orient="horz" pos="272"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17.xml"/><Relationship Id="rId4" Type="http://schemas.openxmlformats.org/officeDocument/2006/relationships/chart" Target="../charts/chart7.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17.xml"/><Relationship Id="rId4" Type="http://schemas.openxmlformats.org/officeDocument/2006/relationships/chart" Target="../charts/chart8.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17.xml"/><Relationship Id="rId4" Type="http://schemas.openxmlformats.org/officeDocument/2006/relationships/chart" Target="../charts/chart9.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17.xml"/><Relationship Id="rId4" Type="http://schemas.openxmlformats.org/officeDocument/2006/relationships/chart" Target="../charts/chart10.xml"/></Relationships>
</file>

<file path=ppt/slides/_rels/slide1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6.png"/><Relationship Id="rId7"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13.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17.xml"/><Relationship Id="rId4" Type="http://schemas.openxmlformats.org/officeDocument/2006/relationships/chart" Target="../charts/chart11.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6.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6.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6.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6.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7.xml"/><Relationship Id="rId4" Type="http://schemas.openxmlformats.org/officeDocument/2006/relationships/chart" Target="../charts/chart1.xml"/></Relationships>
</file>

<file path=ppt/slides/_rels/slide5.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chart" Target="../charts/chart2.xml"/><Relationship Id="rId7" Type="http://schemas.openxmlformats.org/officeDocument/2006/relationships/image" Target="../media/image8.emf"/><Relationship Id="rId2" Type="http://schemas.openxmlformats.org/officeDocument/2006/relationships/notesSlide" Target="../notesSlides/notesSlide5.xml"/><Relationship Id="rId1" Type="http://schemas.openxmlformats.org/officeDocument/2006/relationships/slideLayout" Target="../slideLayouts/slideLayout15.xml"/><Relationship Id="rId6" Type="http://schemas.openxmlformats.org/officeDocument/2006/relationships/chart" Target="../charts/chart5.xml"/><Relationship Id="rId5" Type="http://schemas.openxmlformats.org/officeDocument/2006/relationships/chart" Target="../charts/chart4.xml"/><Relationship Id="rId10" Type="http://schemas.openxmlformats.org/officeDocument/2006/relationships/image" Target="../media/image11.emf"/><Relationship Id="rId4" Type="http://schemas.openxmlformats.org/officeDocument/2006/relationships/chart" Target="../charts/chart3.xml"/><Relationship Id="rId9" Type="http://schemas.openxmlformats.org/officeDocument/2006/relationships/image" Target="../media/image10.emf"/></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7.xml"/><Relationship Id="rId4" Type="http://schemas.openxmlformats.org/officeDocument/2006/relationships/chart" Target="../charts/chart6.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55038" y="1285089"/>
            <a:ext cx="6962589" cy="1718248"/>
          </a:xfrm>
        </p:spPr>
        <p:txBody>
          <a:bodyPr/>
          <a:lstStyle/>
          <a:p>
            <a:r>
              <a:rPr lang="nl-NL" sz="9600" dirty="0"/>
              <a:t>European family business barometer</a:t>
            </a:r>
            <a:endParaRPr lang="nl-NL" sz="4000" dirty="0">
              <a:latin typeface="+mn-lt"/>
            </a:endParaRPr>
          </a:p>
        </p:txBody>
      </p:sp>
      <p:sp>
        <p:nvSpPr>
          <p:cNvPr id="9" name="Subtitle 4"/>
          <p:cNvSpPr txBox="1">
            <a:spLocks/>
          </p:cNvSpPr>
          <p:nvPr/>
        </p:nvSpPr>
        <p:spPr>
          <a:xfrm>
            <a:off x="1955038" y="4840897"/>
            <a:ext cx="4715269" cy="1172929"/>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600"/>
              </a:spcAft>
              <a:buFontTx/>
              <a:buNone/>
              <a:defRPr sz="1100" b="1" kern="1200">
                <a:solidFill>
                  <a:schemeClr val="bg1"/>
                </a:solidFill>
                <a:latin typeface="+mn-lt"/>
                <a:ea typeface="+mn-ea"/>
                <a:cs typeface="+mn-cs"/>
              </a:defRPr>
            </a:lvl1pPr>
            <a:lvl2pPr marL="457200" indent="0" algn="ctr" defTabSz="914400" rtl="0" eaLnBrk="1" latinLnBrk="0" hangingPunct="1">
              <a:lnSpc>
                <a:spcPct val="100000"/>
              </a:lnSpc>
              <a:spcBef>
                <a:spcPts val="0"/>
              </a:spcBef>
              <a:spcAft>
                <a:spcPts val="600"/>
              </a:spcAft>
              <a:buFontTx/>
              <a:buNone/>
              <a:defRPr sz="2000" kern="1200">
                <a:solidFill>
                  <a:schemeClr val="tx2"/>
                </a:solidFill>
                <a:latin typeface="+mn-lt"/>
                <a:ea typeface="+mn-ea"/>
                <a:cs typeface="+mn-cs"/>
              </a:defRPr>
            </a:lvl2pPr>
            <a:lvl3pPr marL="914400" indent="0" algn="ctr" defTabSz="914400" rtl="0" eaLnBrk="1" latinLnBrk="0" hangingPunct="1">
              <a:lnSpc>
                <a:spcPct val="100000"/>
              </a:lnSpc>
              <a:spcBef>
                <a:spcPts val="0"/>
              </a:spcBef>
              <a:spcAft>
                <a:spcPts val="600"/>
              </a:spcAft>
              <a:buClr>
                <a:schemeClr val="tx2"/>
              </a:buClr>
              <a:buFont typeface="Arial" panose="020B0604020202020204" pitchFamily="34" charset="0"/>
              <a:buNone/>
              <a:defRPr sz="1800" kern="1200">
                <a:solidFill>
                  <a:schemeClr val="tx2"/>
                </a:solidFill>
                <a:latin typeface="+mn-lt"/>
                <a:ea typeface="+mn-ea"/>
                <a:cs typeface="+mn-cs"/>
              </a:defRPr>
            </a:lvl3pPr>
            <a:lvl4pPr marL="1371600" indent="0" algn="ctr" defTabSz="914400" rtl="0" eaLnBrk="1" latinLnBrk="0" hangingPunct="1">
              <a:lnSpc>
                <a:spcPct val="100000"/>
              </a:lnSpc>
              <a:spcBef>
                <a:spcPts val="0"/>
              </a:spcBef>
              <a:spcAft>
                <a:spcPts val="600"/>
              </a:spcAft>
              <a:buClr>
                <a:schemeClr val="tx2"/>
              </a:buClr>
              <a:buFont typeface="Arial" panose="020B0604020202020204" pitchFamily="34" charset="0"/>
              <a:buNone/>
              <a:defRPr sz="1600" kern="1200">
                <a:solidFill>
                  <a:schemeClr val="tx2"/>
                </a:solidFill>
                <a:latin typeface="+mn-lt"/>
                <a:ea typeface="+mn-ea"/>
                <a:cs typeface="+mn-cs"/>
              </a:defRPr>
            </a:lvl4pPr>
            <a:lvl5pPr marL="1828800" indent="0" algn="ctr" defTabSz="914400" rtl="0" eaLnBrk="1" latinLnBrk="0" hangingPunct="1">
              <a:lnSpc>
                <a:spcPct val="100000"/>
              </a:lnSpc>
              <a:spcBef>
                <a:spcPts val="0"/>
              </a:spcBef>
              <a:spcAft>
                <a:spcPts val="600"/>
              </a:spcAft>
              <a:buClr>
                <a:schemeClr val="tx2"/>
              </a:buClr>
              <a:buFont typeface="Arial" panose="020B0604020202020204" pitchFamily="34" charset="0"/>
              <a:buNone/>
              <a:defRPr sz="1600" kern="1200" baseline="0">
                <a:solidFill>
                  <a:schemeClr val="tx2"/>
                </a:solidFill>
                <a:latin typeface="+mn-lt"/>
                <a:ea typeface="+mn-ea"/>
                <a:cs typeface="+mn-cs"/>
              </a:defRPr>
            </a:lvl5pPr>
            <a:lvl6pPr marL="2286000" indent="0" algn="ctr" defTabSz="914400" rtl="0" eaLnBrk="1" latinLnBrk="0" hangingPunct="1">
              <a:lnSpc>
                <a:spcPct val="100000"/>
              </a:lnSpc>
              <a:spcBef>
                <a:spcPts val="0"/>
              </a:spcBef>
              <a:spcAft>
                <a:spcPts val="600"/>
              </a:spcAft>
              <a:buClr>
                <a:schemeClr val="tx2"/>
              </a:buClr>
              <a:buFont typeface="Arial" panose="020B0604020202020204" pitchFamily="34" charset="0"/>
              <a:buNone/>
              <a:defRPr sz="1600" kern="1200">
                <a:solidFill>
                  <a:schemeClr val="tx2"/>
                </a:solidFill>
                <a:latin typeface="+mn-lt"/>
                <a:ea typeface="+mn-ea"/>
                <a:cs typeface="+mn-cs"/>
              </a:defRPr>
            </a:lvl6pPr>
            <a:lvl7pPr marL="2743200" indent="0" algn="ctr" defTabSz="914400" rtl="0" eaLnBrk="1" latinLnBrk="0" hangingPunct="1">
              <a:lnSpc>
                <a:spcPct val="100000"/>
              </a:lnSpc>
              <a:spcBef>
                <a:spcPts val="0"/>
              </a:spcBef>
              <a:spcAft>
                <a:spcPts val="600"/>
              </a:spcAft>
              <a:buClr>
                <a:schemeClr val="tx2"/>
              </a:buClr>
              <a:buFont typeface="Arial" panose="020B0604020202020204" pitchFamily="34" charset="0"/>
              <a:buNone/>
              <a:defRPr sz="1600" kern="1200">
                <a:solidFill>
                  <a:schemeClr val="tx2"/>
                </a:solidFill>
                <a:latin typeface="+mn-lt"/>
                <a:ea typeface="+mn-ea"/>
                <a:cs typeface="+mn-cs"/>
              </a:defRPr>
            </a:lvl7pPr>
            <a:lvl8pPr marL="3200400" indent="0" algn="ctr" defTabSz="914400" rtl="0" eaLnBrk="1" latinLnBrk="0" hangingPunct="1">
              <a:lnSpc>
                <a:spcPct val="100000"/>
              </a:lnSpc>
              <a:spcBef>
                <a:spcPts val="0"/>
              </a:spcBef>
              <a:spcAft>
                <a:spcPts val="600"/>
              </a:spcAft>
              <a:buClr>
                <a:schemeClr val="tx2"/>
              </a:buClr>
              <a:buFont typeface="Arial" panose="020B0604020202020204" pitchFamily="34" charset="0"/>
              <a:buNone/>
              <a:defRPr sz="1600" kern="1200">
                <a:solidFill>
                  <a:schemeClr val="tx2"/>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2000" b="0" dirty="0"/>
          </a:p>
          <a:p>
            <a:r>
              <a:rPr lang="en-GB" sz="2800" b="0" dirty="0"/>
              <a:t>Patrick De Schutter</a:t>
            </a:r>
          </a:p>
          <a:p>
            <a:r>
              <a:rPr lang="en-GB" sz="2000" b="0" dirty="0"/>
              <a:t>—</a:t>
            </a:r>
            <a:br>
              <a:rPr lang="en-GB" sz="2000" b="0" dirty="0"/>
            </a:br>
            <a:r>
              <a:rPr lang="en-GB" sz="2000" b="0" dirty="0"/>
              <a:t>Brussels, November 6</a:t>
            </a:r>
            <a:r>
              <a:rPr lang="en-GB" sz="2000" b="0" baseline="30000" dirty="0"/>
              <a:t>th</a:t>
            </a:r>
            <a:r>
              <a:rPr lang="en-GB" sz="2000" b="0" dirty="0"/>
              <a:t>  2018</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47860" y="2144213"/>
            <a:ext cx="5952049" cy="4463145"/>
          </a:xfrm>
          <a:prstGeom prst="rect">
            <a:avLst/>
          </a:prstGeom>
        </p:spPr>
      </p:pic>
      <p:sp>
        <p:nvSpPr>
          <p:cNvPr id="5" name="Subtitle 4"/>
          <p:cNvSpPr txBox="1">
            <a:spLocks/>
          </p:cNvSpPr>
          <p:nvPr/>
        </p:nvSpPr>
        <p:spPr>
          <a:xfrm>
            <a:off x="1955038" y="3434744"/>
            <a:ext cx="4439523" cy="1172929"/>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600"/>
              </a:spcAft>
              <a:buFontTx/>
              <a:buNone/>
              <a:defRPr sz="1100" b="1" kern="1200">
                <a:solidFill>
                  <a:schemeClr val="bg1"/>
                </a:solidFill>
                <a:latin typeface="+mn-lt"/>
                <a:ea typeface="+mn-ea"/>
                <a:cs typeface="+mn-cs"/>
              </a:defRPr>
            </a:lvl1pPr>
            <a:lvl2pPr marL="457200" indent="0" algn="ctr" defTabSz="914400" rtl="0" eaLnBrk="1" latinLnBrk="0" hangingPunct="1">
              <a:lnSpc>
                <a:spcPct val="100000"/>
              </a:lnSpc>
              <a:spcBef>
                <a:spcPts val="0"/>
              </a:spcBef>
              <a:spcAft>
                <a:spcPts val="600"/>
              </a:spcAft>
              <a:buFontTx/>
              <a:buNone/>
              <a:defRPr sz="2000" kern="1200">
                <a:solidFill>
                  <a:schemeClr val="tx2"/>
                </a:solidFill>
                <a:latin typeface="+mn-lt"/>
                <a:ea typeface="+mn-ea"/>
                <a:cs typeface="+mn-cs"/>
              </a:defRPr>
            </a:lvl2pPr>
            <a:lvl3pPr marL="914400" indent="0" algn="ctr" defTabSz="914400" rtl="0" eaLnBrk="1" latinLnBrk="0" hangingPunct="1">
              <a:lnSpc>
                <a:spcPct val="100000"/>
              </a:lnSpc>
              <a:spcBef>
                <a:spcPts val="0"/>
              </a:spcBef>
              <a:spcAft>
                <a:spcPts val="600"/>
              </a:spcAft>
              <a:buClr>
                <a:schemeClr val="tx2"/>
              </a:buClr>
              <a:buFont typeface="Arial" panose="020B0604020202020204" pitchFamily="34" charset="0"/>
              <a:buNone/>
              <a:defRPr sz="1800" kern="1200">
                <a:solidFill>
                  <a:schemeClr val="tx2"/>
                </a:solidFill>
                <a:latin typeface="+mn-lt"/>
                <a:ea typeface="+mn-ea"/>
                <a:cs typeface="+mn-cs"/>
              </a:defRPr>
            </a:lvl3pPr>
            <a:lvl4pPr marL="1371600" indent="0" algn="ctr" defTabSz="914400" rtl="0" eaLnBrk="1" latinLnBrk="0" hangingPunct="1">
              <a:lnSpc>
                <a:spcPct val="100000"/>
              </a:lnSpc>
              <a:spcBef>
                <a:spcPts val="0"/>
              </a:spcBef>
              <a:spcAft>
                <a:spcPts val="600"/>
              </a:spcAft>
              <a:buClr>
                <a:schemeClr val="tx2"/>
              </a:buClr>
              <a:buFont typeface="Arial" panose="020B0604020202020204" pitchFamily="34" charset="0"/>
              <a:buNone/>
              <a:defRPr sz="1600" kern="1200">
                <a:solidFill>
                  <a:schemeClr val="tx2"/>
                </a:solidFill>
                <a:latin typeface="+mn-lt"/>
                <a:ea typeface="+mn-ea"/>
                <a:cs typeface="+mn-cs"/>
              </a:defRPr>
            </a:lvl4pPr>
            <a:lvl5pPr marL="1828800" indent="0" algn="ctr" defTabSz="914400" rtl="0" eaLnBrk="1" latinLnBrk="0" hangingPunct="1">
              <a:lnSpc>
                <a:spcPct val="100000"/>
              </a:lnSpc>
              <a:spcBef>
                <a:spcPts val="0"/>
              </a:spcBef>
              <a:spcAft>
                <a:spcPts val="600"/>
              </a:spcAft>
              <a:buClr>
                <a:schemeClr val="tx2"/>
              </a:buClr>
              <a:buFont typeface="Arial" panose="020B0604020202020204" pitchFamily="34" charset="0"/>
              <a:buNone/>
              <a:defRPr sz="1600" kern="1200" baseline="0">
                <a:solidFill>
                  <a:schemeClr val="tx2"/>
                </a:solidFill>
                <a:latin typeface="+mn-lt"/>
                <a:ea typeface="+mn-ea"/>
                <a:cs typeface="+mn-cs"/>
              </a:defRPr>
            </a:lvl5pPr>
            <a:lvl6pPr marL="2286000" indent="0" algn="ctr" defTabSz="914400" rtl="0" eaLnBrk="1" latinLnBrk="0" hangingPunct="1">
              <a:lnSpc>
                <a:spcPct val="100000"/>
              </a:lnSpc>
              <a:spcBef>
                <a:spcPts val="0"/>
              </a:spcBef>
              <a:spcAft>
                <a:spcPts val="600"/>
              </a:spcAft>
              <a:buClr>
                <a:schemeClr val="tx2"/>
              </a:buClr>
              <a:buFont typeface="Arial" panose="020B0604020202020204" pitchFamily="34" charset="0"/>
              <a:buNone/>
              <a:defRPr sz="1600" kern="1200">
                <a:solidFill>
                  <a:schemeClr val="tx2"/>
                </a:solidFill>
                <a:latin typeface="+mn-lt"/>
                <a:ea typeface="+mn-ea"/>
                <a:cs typeface="+mn-cs"/>
              </a:defRPr>
            </a:lvl6pPr>
            <a:lvl7pPr marL="2743200" indent="0" algn="ctr" defTabSz="914400" rtl="0" eaLnBrk="1" latinLnBrk="0" hangingPunct="1">
              <a:lnSpc>
                <a:spcPct val="100000"/>
              </a:lnSpc>
              <a:spcBef>
                <a:spcPts val="0"/>
              </a:spcBef>
              <a:spcAft>
                <a:spcPts val="600"/>
              </a:spcAft>
              <a:buClr>
                <a:schemeClr val="tx2"/>
              </a:buClr>
              <a:buFont typeface="Arial" panose="020B0604020202020204" pitchFamily="34" charset="0"/>
              <a:buNone/>
              <a:defRPr sz="1600" kern="1200">
                <a:solidFill>
                  <a:schemeClr val="tx2"/>
                </a:solidFill>
                <a:latin typeface="+mn-lt"/>
                <a:ea typeface="+mn-ea"/>
                <a:cs typeface="+mn-cs"/>
              </a:defRPr>
            </a:lvl7pPr>
            <a:lvl8pPr marL="3200400" indent="0" algn="ctr" defTabSz="914400" rtl="0" eaLnBrk="1" latinLnBrk="0" hangingPunct="1">
              <a:lnSpc>
                <a:spcPct val="100000"/>
              </a:lnSpc>
              <a:spcBef>
                <a:spcPts val="0"/>
              </a:spcBef>
              <a:spcAft>
                <a:spcPts val="600"/>
              </a:spcAft>
              <a:buClr>
                <a:schemeClr val="tx2"/>
              </a:buClr>
              <a:buFont typeface="Arial" panose="020B0604020202020204" pitchFamily="34" charset="0"/>
              <a:buNone/>
              <a:defRPr sz="1600" kern="1200">
                <a:solidFill>
                  <a:schemeClr val="tx2"/>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3200" dirty="0"/>
              <a:t>Embracing innovation</a:t>
            </a:r>
          </a:p>
          <a:p>
            <a:r>
              <a:rPr lang="en-GB" sz="2000" b="0" dirty="0"/>
              <a:t>Seventh edition</a:t>
            </a: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25829" y="180155"/>
            <a:ext cx="1180046" cy="871710"/>
          </a:xfrm>
          <a:prstGeom prst="rect">
            <a:avLst/>
          </a:prstGeom>
        </p:spPr>
      </p:pic>
    </p:spTree>
    <p:extLst>
      <p:ext uri="{BB962C8B-B14F-4D97-AF65-F5344CB8AC3E}">
        <p14:creationId xmlns:p14="http://schemas.microsoft.com/office/powerpoint/2010/main" val="30084414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 y="0"/>
            <a:ext cx="3600000" cy="6858000"/>
          </a:xfrm>
          <a:prstGeom prst="rect">
            <a:avLst/>
          </a:prstGeom>
          <a:solidFill>
            <a:srgbClr val="470A6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l"/>
            <a:endParaRPr lang="nl-NL" sz="1500" dirty="0">
              <a:solidFill>
                <a:schemeClr val="bg1"/>
              </a:solidFill>
            </a:endParaRPr>
          </a:p>
        </p:txBody>
      </p:sp>
      <p:sp>
        <p:nvSpPr>
          <p:cNvPr id="7" name="Title 6"/>
          <p:cNvSpPr>
            <a:spLocks noGrp="1"/>
          </p:cNvSpPr>
          <p:nvPr>
            <p:ph type="title"/>
          </p:nvPr>
        </p:nvSpPr>
        <p:spPr>
          <a:xfrm>
            <a:off x="346300" y="559921"/>
            <a:ext cx="2968608" cy="4661322"/>
          </a:xfrm>
        </p:spPr>
        <p:txBody>
          <a:bodyPr/>
          <a:lstStyle/>
          <a:p>
            <a:r>
              <a:rPr lang="en-US" sz="6000" dirty="0">
                <a:solidFill>
                  <a:schemeClr val="bg1"/>
                </a:solidFill>
              </a:rPr>
              <a:t>What are the major issues your family business is facing right now? </a:t>
            </a:r>
            <a:br>
              <a:rPr lang="en-US" sz="6000" dirty="0">
                <a:solidFill>
                  <a:schemeClr val="bg1"/>
                </a:solidFill>
              </a:rPr>
            </a:br>
            <a:endParaRPr lang="en-US" sz="6000" dirty="0">
              <a:solidFill>
                <a:schemeClr val="bg1"/>
              </a:solidFill>
            </a:endParaRPr>
          </a:p>
        </p:txBody>
      </p:sp>
      <p:sp>
        <p:nvSpPr>
          <p:cNvPr id="19" name="TextBox 18"/>
          <p:cNvSpPr txBox="1"/>
          <p:nvPr/>
        </p:nvSpPr>
        <p:spPr>
          <a:xfrm>
            <a:off x="4001435" y="7465908"/>
            <a:ext cx="109537" cy="219075"/>
          </a:xfrm>
          <a:prstGeom prst="rect">
            <a:avLst/>
          </a:prstGeom>
          <a:noFill/>
        </p:spPr>
        <p:txBody>
          <a:bodyPr wrap="square" lIns="0" tIns="0" rIns="0" bIns="0" rtlCol="0">
            <a:noAutofit/>
          </a:bodyPr>
          <a:lstStyle/>
          <a:p>
            <a:r>
              <a:rPr lang="en-US" sz="1500" dirty="0">
                <a:solidFill>
                  <a:schemeClr val="bg1"/>
                </a:solidFill>
              </a:rPr>
              <a:t>1</a:t>
            </a:r>
          </a:p>
        </p:txBody>
      </p:sp>
      <p:sp>
        <p:nvSpPr>
          <p:cNvPr id="27" name="AutoShape 3"/>
          <p:cNvSpPr>
            <a:spLocks noChangeAspect="1" noChangeArrowheads="1" noTextEdit="1"/>
          </p:cNvSpPr>
          <p:nvPr/>
        </p:nvSpPr>
        <p:spPr bwMode="auto">
          <a:xfrm>
            <a:off x="-851241" y="4061565"/>
            <a:ext cx="3903662" cy="330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1" name="TextBox 90"/>
          <p:cNvSpPr txBox="1"/>
          <p:nvPr/>
        </p:nvSpPr>
        <p:spPr>
          <a:xfrm>
            <a:off x="4406877" y="7206045"/>
            <a:ext cx="109537" cy="219075"/>
          </a:xfrm>
          <a:prstGeom prst="rect">
            <a:avLst/>
          </a:prstGeom>
          <a:noFill/>
        </p:spPr>
        <p:txBody>
          <a:bodyPr wrap="square" lIns="0" tIns="0" rIns="0" bIns="0" rtlCol="0">
            <a:noAutofit/>
          </a:bodyPr>
          <a:lstStyle/>
          <a:p>
            <a:r>
              <a:rPr lang="en-US" sz="1500" dirty="0">
                <a:solidFill>
                  <a:schemeClr val="bg1"/>
                </a:solidFill>
              </a:rPr>
              <a:t>5</a:t>
            </a:r>
          </a:p>
        </p:txBody>
      </p:sp>
      <p:pic>
        <p:nvPicPr>
          <p:cNvPr id="46" name="Picture 4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8042" y="6450981"/>
            <a:ext cx="504000" cy="372309"/>
          </a:xfrm>
          <a:prstGeom prst="rect">
            <a:avLst/>
          </a:prstGeom>
        </p:spPr>
      </p:pic>
      <p:graphicFrame>
        <p:nvGraphicFramePr>
          <p:cNvPr id="10" name="Chart 9"/>
          <p:cNvGraphicFramePr>
            <a:graphicFrameLocks/>
          </p:cNvGraphicFramePr>
          <p:nvPr>
            <p:extLst/>
          </p:nvPr>
        </p:nvGraphicFramePr>
        <p:xfrm>
          <a:off x="3160904" y="164832"/>
          <a:ext cx="8399248" cy="652833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998435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 y="0"/>
            <a:ext cx="3600000" cy="6858000"/>
          </a:xfrm>
          <a:prstGeom prst="rect">
            <a:avLst/>
          </a:prstGeom>
          <a:solidFill>
            <a:srgbClr val="470A6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l"/>
            <a:endParaRPr lang="nl-NL" sz="1500" dirty="0">
              <a:solidFill>
                <a:schemeClr val="bg1"/>
              </a:solidFill>
            </a:endParaRPr>
          </a:p>
        </p:txBody>
      </p:sp>
      <p:sp>
        <p:nvSpPr>
          <p:cNvPr id="7" name="Title 6"/>
          <p:cNvSpPr>
            <a:spLocks noGrp="1"/>
          </p:cNvSpPr>
          <p:nvPr>
            <p:ph type="title"/>
          </p:nvPr>
        </p:nvSpPr>
        <p:spPr>
          <a:xfrm>
            <a:off x="346300" y="559921"/>
            <a:ext cx="2968608" cy="4661322"/>
          </a:xfrm>
        </p:spPr>
        <p:txBody>
          <a:bodyPr/>
          <a:lstStyle/>
          <a:p>
            <a:r>
              <a:rPr lang="en-US" sz="6000" dirty="0">
                <a:solidFill>
                  <a:schemeClr val="bg1"/>
                </a:solidFill>
              </a:rPr>
              <a:t>What are the major issues your family business is facing right now?</a:t>
            </a:r>
            <a:br>
              <a:rPr lang="en-US" sz="6000" dirty="0">
                <a:solidFill>
                  <a:schemeClr val="bg1"/>
                </a:solidFill>
              </a:rPr>
            </a:br>
            <a:r>
              <a:rPr lang="en-US" sz="6000" dirty="0">
                <a:solidFill>
                  <a:schemeClr val="bg1"/>
                </a:solidFill>
              </a:rPr>
              <a:t>(contd.)</a:t>
            </a:r>
          </a:p>
        </p:txBody>
      </p:sp>
      <p:sp>
        <p:nvSpPr>
          <p:cNvPr id="19" name="TextBox 18"/>
          <p:cNvSpPr txBox="1"/>
          <p:nvPr/>
        </p:nvSpPr>
        <p:spPr>
          <a:xfrm>
            <a:off x="4001435" y="7465908"/>
            <a:ext cx="109537" cy="219075"/>
          </a:xfrm>
          <a:prstGeom prst="rect">
            <a:avLst/>
          </a:prstGeom>
          <a:noFill/>
        </p:spPr>
        <p:txBody>
          <a:bodyPr wrap="square" lIns="0" tIns="0" rIns="0" bIns="0" rtlCol="0">
            <a:noAutofit/>
          </a:bodyPr>
          <a:lstStyle/>
          <a:p>
            <a:r>
              <a:rPr lang="en-US" sz="1500" dirty="0">
                <a:solidFill>
                  <a:schemeClr val="bg1"/>
                </a:solidFill>
              </a:rPr>
              <a:t>1</a:t>
            </a:r>
          </a:p>
        </p:txBody>
      </p:sp>
      <p:sp>
        <p:nvSpPr>
          <p:cNvPr id="27" name="AutoShape 3"/>
          <p:cNvSpPr>
            <a:spLocks noChangeAspect="1" noChangeArrowheads="1" noTextEdit="1"/>
          </p:cNvSpPr>
          <p:nvPr/>
        </p:nvSpPr>
        <p:spPr bwMode="auto">
          <a:xfrm>
            <a:off x="-851241" y="4061565"/>
            <a:ext cx="3903662" cy="330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1" name="TextBox 90"/>
          <p:cNvSpPr txBox="1"/>
          <p:nvPr/>
        </p:nvSpPr>
        <p:spPr>
          <a:xfrm>
            <a:off x="4406877" y="7206045"/>
            <a:ext cx="109537" cy="219075"/>
          </a:xfrm>
          <a:prstGeom prst="rect">
            <a:avLst/>
          </a:prstGeom>
          <a:noFill/>
        </p:spPr>
        <p:txBody>
          <a:bodyPr wrap="square" lIns="0" tIns="0" rIns="0" bIns="0" rtlCol="0">
            <a:noAutofit/>
          </a:bodyPr>
          <a:lstStyle/>
          <a:p>
            <a:r>
              <a:rPr lang="en-US" sz="1500" dirty="0">
                <a:solidFill>
                  <a:schemeClr val="bg1"/>
                </a:solidFill>
              </a:rPr>
              <a:t>5</a:t>
            </a:r>
          </a:p>
        </p:txBody>
      </p:sp>
      <p:pic>
        <p:nvPicPr>
          <p:cNvPr id="46" name="Picture 4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8042" y="6450981"/>
            <a:ext cx="504000" cy="372309"/>
          </a:xfrm>
          <a:prstGeom prst="rect">
            <a:avLst/>
          </a:prstGeom>
        </p:spPr>
      </p:pic>
      <p:graphicFrame>
        <p:nvGraphicFramePr>
          <p:cNvPr id="10" name="Chart 9"/>
          <p:cNvGraphicFramePr>
            <a:graphicFrameLocks/>
          </p:cNvGraphicFramePr>
          <p:nvPr>
            <p:extLst/>
          </p:nvPr>
        </p:nvGraphicFramePr>
        <p:xfrm>
          <a:off x="3661207" y="338540"/>
          <a:ext cx="8353124" cy="604301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6839735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 y="0"/>
            <a:ext cx="3600000" cy="6858000"/>
          </a:xfrm>
          <a:prstGeom prst="rect">
            <a:avLst/>
          </a:prstGeom>
          <a:solidFill>
            <a:srgbClr val="470A6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l"/>
            <a:endParaRPr lang="nl-NL" sz="1500" dirty="0">
              <a:solidFill>
                <a:schemeClr val="bg1"/>
              </a:solidFill>
            </a:endParaRPr>
          </a:p>
        </p:txBody>
      </p:sp>
      <p:sp>
        <p:nvSpPr>
          <p:cNvPr id="7" name="Title 6"/>
          <p:cNvSpPr>
            <a:spLocks noGrp="1"/>
          </p:cNvSpPr>
          <p:nvPr>
            <p:ph type="title"/>
          </p:nvPr>
        </p:nvSpPr>
        <p:spPr>
          <a:xfrm>
            <a:off x="346300" y="559921"/>
            <a:ext cx="2968608" cy="4661322"/>
          </a:xfrm>
        </p:spPr>
        <p:txBody>
          <a:bodyPr/>
          <a:lstStyle/>
          <a:p>
            <a:r>
              <a:rPr lang="en-US" sz="6000" dirty="0">
                <a:solidFill>
                  <a:schemeClr val="bg1"/>
                </a:solidFill>
              </a:rPr>
              <a:t>What are your Family Business priorities </a:t>
            </a:r>
            <a:br>
              <a:rPr lang="en-US" sz="6000" dirty="0">
                <a:solidFill>
                  <a:schemeClr val="bg1"/>
                </a:solidFill>
              </a:rPr>
            </a:br>
            <a:r>
              <a:rPr lang="en-US" sz="6000" dirty="0">
                <a:solidFill>
                  <a:schemeClr val="bg1"/>
                </a:solidFill>
              </a:rPr>
              <a:t>for the next 2 years? </a:t>
            </a:r>
          </a:p>
        </p:txBody>
      </p:sp>
      <p:sp>
        <p:nvSpPr>
          <p:cNvPr id="19" name="TextBox 18"/>
          <p:cNvSpPr txBox="1"/>
          <p:nvPr/>
        </p:nvSpPr>
        <p:spPr>
          <a:xfrm>
            <a:off x="4001435" y="7465908"/>
            <a:ext cx="109537" cy="219075"/>
          </a:xfrm>
          <a:prstGeom prst="rect">
            <a:avLst/>
          </a:prstGeom>
          <a:noFill/>
        </p:spPr>
        <p:txBody>
          <a:bodyPr wrap="square" lIns="0" tIns="0" rIns="0" bIns="0" rtlCol="0">
            <a:noAutofit/>
          </a:bodyPr>
          <a:lstStyle/>
          <a:p>
            <a:r>
              <a:rPr lang="en-US" sz="1500" dirty="0">
                <a:solidFill>
                  <a:schemeClr val="bg1"/>
                </a:solidFill>
              </a:rPr>
              <a:t>1</a:t>
            </a:r>
          </a:p>
        </p:txBody>
      </p:sp>
      <p:sp>
        <p:nvSpPr>
          <p:cNvPr id="27" name="AutoShape 3"/>
          <p:cNvSpPr>
            <a:spLocks noChangeAspect="1" noChangeArrowheads="1" noTextEdit="1"/>
          </p:cNvSpPr>
          <p:nvPr/>
        </p:nvSpPr>
        <p:spPr bwMode="auto">
          <a:xfrm>
            <a:off x="-851241" y="4061565"/>
            <a:ext cx="3903662" cy="330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1" name="TextBox 90"/>
          <p:cNvSpPr txBox="1"/>
          <p:nvPr/>
        </p:nvSpPr>
        <p:spPr>
          <a:xfrm>
            <a:off x="4406877" y="7206045"/>
            <a:ext cx="109537" cy="219075"/>
          </a:xfrm>
          <a:prstGeom prst="rect">
            <a:avLst/>
          </a:prstGeom>
          <a:noFill/>
        </p:spPr>
        <p:txBody>
          <a:bodyPr wrap="square" lIns="0" tIns="0" rIns="0" bIns="0" rtlCol="0">
            <a:noAutofit/>
          </a:bodyPr>
          <a:lstStyle/>
          <a:p>
            <a:r>
              <a:rPr lang="en-US" sz="1500" dirty="0">
                <a:solidFill>
                  <a:schemeClr val="bg1"/>
                </a:solidFill>
              </a:rPr>
              <a:t>5</a:t>
            </a:r>
          </a:p>
        </p:txBody>
      </p:sp>
      <p:pic>
        <p:nvPicPr>
          <p:cNvPr id="46" name="Picture 4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8042" y="6450981"/>
            <a:ext cx="504000" cy="372309"/>
          </a:xfrm>
          <a:prstGeom prst="rect">
            <a:avLst/>
          </a:prstGeom>
        </p:spPr>
      </p:pic>
      <p:graphicFrame>
        <p:nvGraphicFramePr>
          <p:cNvPr id="9" name="Chart 8"/>
          <p:cNvGraphicFramePr>
            <a:graphicFrameLocks/>
          </p:cNvGraphicFramePr>
          <p:nvPr>
            <p:extLst/>
          </p:nvPr>
        </p:nvGraphicFramePr>
        <p:xfrm>
          <a:off x="4110972" y="559921"/>
          <a:ext cx="7532210" cy="606226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5481056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 y="0"/>
            <a:ext cx="3600000" cy="6858000"/>
          </a:xfrm>
          <a:prstGeom prst="rect">
            <a:avLst/>
          </a:prstGeom>
          <a:solidFill>
            <a:srgbClr val="470A6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l"/>
            <a:endParaRPr lang="nl-NL" sz="1500" dirty="0">
              <a:solidFill>
                <a:schemeClr val="bg1"/>
              </a:solidFill>
            </a:endParaRPr>
          </a:p>
        </p:txBody>
      </p:sp>
      <p:sp>
        <p:nvSpPr>
          <p:cNvPr id="7" name="Title 6"/>
          <p:cNvSpPr>
            <a:spLocks noGrp="1"/>
          </p:cNvSpPr>
          <p:nvPr>
            <p:ph type="title"/>
          </p:nvPr>
        </p:nvSpPr>
        <p:spPr>
          <a:xfrm>
            <a:off x="346300" y="559921"/>
            <a:ext cx="2968608" cy="4661322"/>
          </a:xfrm>
        </p:spPr>
        <p:txBody>
          <a:bodyPr/>
          <a:lstStyle/>
          <a:p>
            <a:r>
              <a:rPr lang="en-US" sz="6000" dirty="0">
                <a:solidFill>
                  <a:schemeClr val="bg1"/>
                </a:solidFill>
              </a:rPr>
              <a:t>What are your Family Business priorities </a:t>
            </a:r>
            <a:br>
              <a:rPr lang="en-US" sz="6000" dirty="0">
                <a:solidFill>
                  <a:schemeClr val="bg1"/>
                </a:solidFill>
              </a:rPr>
            </a:br>
            <a:r>
              <a:rPr lang="en-US" sz="6000" dirty="0">
                <a:solidFill>
                  <a:schemeClr val="bg1"/>
                </a:solidFill>
              </a:rPr>
              <a:t>for the next 2 years?</a:t>
            </a:r>
            <a:br>
              <a:rPr lang="en-US" sz="6000" dirty="0">
                <a:solidFill>
                  <a:schemeClr val="bg1"/>
                </a:solidFill>
              </a:rPr>
            </a:br>
            <a:r>
              <a:rPr lang="en-US" sz="6000" dirty="0">
                <a:solidFill>
                  <a:schemeClr val="bg1"/>
                </a:solidFill>
              </a:rPr>
              <a:t>(contd.) </a:t>
            </a:r>
          </a:p>
        </p:txBody>
      </p:sp>
      <p:sp>
        <p:nvSpPr>
          <p:cNvPr id="19" name="TextBox 18"/>
          <p:cNvSpPr txBox="1"/>
          <p:nvPr/>
        </p:nvSpPr>
        <p:spPr>
          <a:xfrm>
            <a:off x="4001435" y="7465908"/>
            <a:ext cx="109537" cy="219075"/>
          </a:xfrm>
          <a:prstGeom prst="rect">
            <a:avLst/>
          </a:prstGeom>
          <a:noFill/>
        </p:spPr>
        <p:txBody>
          <a:bodyPr wrap="square" lIns="0" tIns="0" rIns="0" bIns="0" rtlCol="0">
            <a:noAutofit/>
          </a:bodyPr>
          <a:lstStyle/>
          <a:p>
            <a:r>
              <a:rPr lang="en-US" sz="1500" dirty="0">
                <a:solidFill>
                  <a:schemeClr val="bg1"/>
                </a:solidFill>
              </a:rPr>
              <a:t>1</a:t>
            </a:r>
          </a:p>
        </p:txBody>
      </p:sp>
      <p:sp>
        <p:nvSpPr>
          <p:cNvPr id="27" name="AutoShape 3"/>
          <p:cNvSpPr>
            <a:spLocks noChangeAspect="1" noChangeArrowheads="1" noTextEdit="1"/>
          </p:cNvSpPr>
          <p:nvPr/>
        </p:nvSpPr>
        <p:spPr bwMode="auto">
          <a:xfrm>
            <a:off x="-851241" y="4061565"/>
            <a:ext cx="3903662" cy="330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1" name="TextBox 90"/>
          <p:cNvSpPr txBox="1"/>
          <p:nvPr/>
        </p:nvSpPr>
        <p:spPr>
          <a:xfrm>
            <a:off x="4406877" y="7206045"/>
            <a:ext cx="109537" cy="219075"/>
          </a:xfrm>
          <a:prstGeom prst="rect">
            <a:avLst/>
          </a:prstGeom>
          <a:noFill/>
        </p:spPr>
        <p:txBody>
          <a:bodyPr wrap="square" lIns="0" tIns="0" rIns="0" bIns="0" rtlCol="0">
            <a:noAutofit/>
          </a:bodyPr>
          <a:lstStyle/>
          <a:p>
            <a:r>
              <a:rPr lang="en-US" sz="1500" dirty="0">
                <a:solidFill>
                  <a:schemeClr val="bg1"/>
                </a:solidFill>
              </a:rPr>
              <a:t>5</a:t>
            </a:r>
          </a:p>
        </p:txBody>
      </p:sp>
      <p:pic>
        <p:nvPicPr>
          <p:cNvPr id="46" name="Picture 4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8042" y="6450981"/>
            <a:ext cx="504000" cy="372309"/>
          </a:xfrm>
          <a:prstGeom prst="rect">
            <a:avLst/>
          </a:prstGeom>
        </p:spPr>
      </p:pic>
      <p:graphicFrame>
        <p:nvGraphicFramePr>
          <p:cNvPr id="9" name="Chart 8"/>
          <p:cNvGraphicFramePr>
            <a:graphicFrameLocks/>
          </p:cNvGraphicFramePr>
          <p:nvPr>
            <p:extLst/>
          </p:nvPr>
        </p:nvGraphicFramePr>
        <p:xfrm>
          <a:off x="3946300" y="559921"/>
          <a:ext cx="8152656" cy="613926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0653936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42"/>
          <p:cNvSpPr/>
          <p:nvPr/>
        </p:nvSpPr>
        <p:spPr>
          <a:xfrm>
            <a:off x="-8417" y="0"/>
            <a:ext cx="3600000" cy="6858000"/>
          </a:xfrm>
          <a:prstGeom prst="rect">
            <a:avLst/>
          </a:prstGeom>
          <a:solidFill>
            <a:srgbClr val="470A6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l"/>
            <a:endParaRPr lang="nl-NL" sz="1500" dirty="0">
              <a:solidFill>
                <a:schemeClr val="bg1"/>
              </a:solidFill>
            </a:endParaRPr>
          </a:p>
        </p:txBody>
      </p:sp>
      <p:sp>
        <p:nvSpPr>
          <p:cNvPr id="45" name="Title 2"/>
          <p:cNvSpPr txBox="1">
            <a:spLocks/>
          </p:cNvSpPr>
          <p:nvPr/>
        </p:nvSpPr>
        <p:spPr>
          <a:xfrm>
            <a:off x="338042" y="547262"/>
            <a:ext cx="3071283" cy="658246"/>
          </a:xfrm>
          <a:prstGeom prst="rect">
            <a:avLst/>
          </a:prstGeom>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tx2"/>
                </a:solidFill>
                <a:latin typeface="+mj-lt"/>
                <a:ea typeface="+mj-ea"/>
                <a:cs typeface="+mj-cs"/>
              </a:defRPr>
            </a:lvl1pPr>
          </a:lstStyle>
          <a:p>
            <a:r>
              <a:rPr lang="en-US" sz="6000" dirty="0">
                <a:solidFill>
                  <a:schemeClr val="bg1"/>
                </a:solidFill>
              </a:rPr>
              <a:t>Does your strategic plan include investments in</a:t>
            </a:r>
            <a:r>
              <a:rPr lang="en-US" dirty="0">
                <a:solidFill>
                  <a:schemeClr val="bg1"/>
                </a:solidFill>
              </a:rPr>
              <a:t>?</a:t>
            </a:r>
          </a:p>
        </p:txBody>
      </p:sp>
      <p:pic>
        <p:nvPicPr>
          <p:cNvPr id="48" name="Picture 4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8042" y="6450981"/>
            <a:ext cx="504000" cy="372309"/>
          </a:xfrm>
          <a:prstGeom prst="rect">
            <a:avLst/>
          </a:prstGeom>
        </p:spPr>
      </p:pic>
      <p:sp>
        <p:nvSpPr>
          <p:cNvPr id="49" name="Freeform 48"/>
          <p:cNvSpPr>
            <a:spLocks/>
          </p:cNvSpPr>
          <p:nvPr/>
        </p:nvSpPr>
        <p:spPr bwMode="auto">
          <a:xfrm>
            <a:off x="7058463" y="547262"/>
            <a:ext cx="637593" cy="669617"/>
          </a:xfrm>
          <a:custGeom>
            <a:avLst/>
            <a:gdLst>
              <a:gd name="T0" fmla="*/ 41 w 41"/>
              <a:gd name="T1" fmla="*/ 43 h 43"/>
              <a:gd name="T2" fmla="*/ 0 w 41"/>
              <a:gd name="T3" fmla="*/ 28 h 43"/>
              <a:gd name="T4" fmla="*/ 41 w 41"/>
              <a:gd name="T5" fmla="*/ 0 h 43"/>
              <a:gd name="T6" fmla="*/ 41 w 41"/>
              <a:gd name="T7" fmla="*/ 43 h 43"/>
            </a:gdLst>
            <a:ahLst/>
            <a:cxnLst>
              <a:cxn ang="0">
                <a:pos x="T0" y="T1"/>
              </a:cxn>
              <a:cxn ang="0">
                <a:pos x="T2" y="T3"/>
              </a:cxn>
              <a:cxn ang="0">
                <a:pos x="T4" y="T5"/>
              </a:cxn>
              <a:cxn ang="0">
                <a:pos x="T6" y="T7"/>
              </a:cxn>
            </a:cxnLst>
            <a:rect l="0" t="0" r="r" b="b"/>
            <a:pathLst>
              <a:path w="41" h="43">
                <a:moveTo>
                  <a:pt x="41" y="43"/>
                </a:moveTo>
                <a:cubicBezTo>
                  <a:pt x="0" y="28"/>
                  <a:pt x="0" y="28"/>
                  <a:pt x="0" y="28"/>
                </a:cubicBezTo>
                <a:cubicBezTo>
                  <a:pt x="7" y="11"/>
                  <a:pt x="22" y="0"/>
                  <a:pt x="41" y="0"/>
                </a:cubicBezTo>
                <a:lnTo>
                  <a:pt x="41" y="43"/>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0" name="Freeform 49"/>
          <p:cNvSpPr>
            <a:spLocks/>
          </p:cNvSpPr>
          <p:nvPr/>
        </p:nvSpPr>
        <p:spPr bwMode="auto">
          <a:xfrm>
            <a:off x="7011881" y="547262"/>
            <a:ext cx="1353792" cy="1339234"/>
          </a:xfrm>
          <a:custGeom>
            <a:avLst/>
            <a:gdLst>
              <a:gd name="T0" fmla="*/ 44 w 87"/>
              <a:gd name="T1" fmla="*/ 43 h 86"/>
              <a:gd name="T2" fmla="*/ 44 w 87"/>
              <a:gd name="T3" fmla="*/ 0 h 86"/>
              <a:gd name="T4" fmla="*/ 87 w 87"/>
              <a:gd name="T5" fmla="*/ 43 h 86"/>
              <a:gd name="T6" fmla="*/ 44 w 87"/>
              <a:gd name="T7" fmla="*/ 86 h 86"/>
              <a:gd name="T8" fmla="*/ 0 w 87"/>
              <a:gd name="T9" fmla="*/ 43 h 86"/>
              <a:gd name="T10" fmla="*/ 3 w 87"/>
              <a:gd name="T11" fmla="*/ 28 h 86"/>
              <a:gd name="T12" fmla="*/ 44 w 87"/>
              <a:gd name="T13" fmla="*/ 43 h 86"/>
            </a:gdLst>
            <a:ahLst/>
            <a:cxnLst>
              <a:cxn ang="0">
                <a:pos x="T0" y="T1"/>
              </a:cxn>
              <a:cxn ang="0">
                <a:pos x="T2" y="T3"/>
              </a:cxn>
              <a:cxn ang="0">
                <a:pos x="T4" y="T5"/>
              </a:cxn>
              <a:cxn ang="0">
                <a:pos x="T6" y="T7"/>
              </a:cxn>
              <a:cxn ang="0">
                <a:pos x="T8" y="T9"/>
              </a:cxn>
              <a:cxn ang="0">
                <a:pos x="T10" y="T11"/>
              </a:cxn>
              <a:cxn ang="0">
                <a:pos x="T12" y="T13"/>
              </a:cxn>
            </a:cxnLst>
            <a:rect l="0" t="0" r="r" b="b"/>
            <a:pathLst>
              <a:path w="87" h="86">
                <a:moveTo>
                  <a:pt x="44" y="43"/>
                </a:moveTo>
                <a:cubicBezTo>
                  <a:pt x="44" y="0"/>
                  <a:pt x="44" y="0"/>
                  <a:pt x="44" y="0"/>
                </a:cubicBezTo>
                <a:cubicBezTo>
                  <a:pt x="68" y="0"/>
                  <a:pt x="87" y="19"/>
                  <a:pt x="87" y="43"/>
                </a:cubicBezTo>
                <a:cubicBezTo>
                  <a:pt x="87" y="67"/>
                  <a:pt x="68" y="86"/>
                  <a:pt x="44" y="86"/>
                </a:cubicBezTo>
                <a:cubicBezTo>
                  <a:pt x="20" y="86"/>
                  <a:pt x="0" y="67"/>
                  <a:pt x="0" y="43"/>
                </a:cubicBezTo>
                <a:cubicBezTo>
                  <a:pt x="0" y="37"/>
                  <a:pt x="1" y="33"/>
                  <a:pt x="3" y="28"/>
                </a:cubicBezTo>
                <a:lnTo>
                  <a:pt x="44" y="43"/>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1" name="Oval 50"/>
          <p:cNvSpPr>
            <a:spLocks noChangeArrowheads="1"/>
          </p:cNvSpPr>
          <p:nvPr/>
        </p:nvSpPr>
        <p:spPr bwMode="auto">
          <a:xfrm>
            <a:off x="7183651" y="701566"/>
            <a:ext cx="1010249" cy="103062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2" name="Freeform 51"/>
          <p:cNvSpPr>
            <a:spLocks/>
          </p:cNvSpPr>
          <p:nvPr/>
        </p:nvSpPr>
        <p:spPr bwMode="auto">
          <a:xfrm>
            <a:off x="5552113" y="547262"/>
            <a:ext cx="593921" cy="669617"/>
          </a:xfrm>
          <a:custGeom>
            <a:avLst/>
            <a:gdLst>
              <a:gd name="T0" fmla="*/ 38 w 38"/>
              <a:gd name="T1" fmla="*/ 43 h 43"/>
              <a:gd name="T2" fmla="*/ 0 w 38"/>
              <a:gd name="T3" fmla="*/ 23 h 43"/>
              <a:gd name="T4" fmla="*/ 38 w 38"/>
              <a:gd name="T5" fmla="*/ 0 h 43"/>
              <a:gd name="T6" fmla="*/ 38 w 38"/>
              <a:gd name="T7" fmla="*/ 43 h 43"/>
            </a:gdLst>
            <a:ahLst/>
            <a:cxnLst>
              <a:cxn ang="0">
                <a:pos x="T0" y="T1"/>
              </a:cxn>
              <a:cxn ang="0">
                <a:pos x="T2" y="T3"/>
              </a:cxn>
              <a:cxn ang="0">
                <a:pos x="T4" y="T5"/>
              </a:cxn>
              <a:cxn ang="0">
                <a:pos x="T6" y="T7"/>
              </a:cxn>
            </a:cxnLst>
            <a:rect l="0" t="0" r="r" b="b"/>
            <a:pathLst>
              <a:path w="38" h="43">
                <a:moveTo>
                  <a:pt x="38" y="43"/>
                </a:moveTo>
                <a:cubicBezTo>
                  <a:pt x="0" y="23"/>
                  <a:pt x="0" y="23"/>
                  <a:pt x="0" y="23"/>
                </a:cubicBezTo>
                <a:cubicBezTo>
                  <a:pt x="8" y="8"/>
                  <a:pt x="22" y="0"/>
                  <a:pt x="38" y="0"/>
                </a:cubicBezTo>
                <a:lnTo>
                  <a:pt x="38" y="43"/>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3" name="Freeform 52"/>
          <p:cNvSpPr>
            <a:spLocks/>
          </p:cNvSpPr>
          <p:nvPr/>
        </p:nvSpPr>
        <p:spPr bwMode="auto">
          <a:xfrm>
            <a:off x="5476417" y="547262"/>
            <a:ext cx="1353792" cy="1342147"/>
          </a:xfrm>
          <a:custGeom>
            <a:avLst/>
            <a:gdLst>
              <a:gd name="T0" fmla="*/ 43 w 87"/>
              <a:gd name="T1" fmla="*/ 43 h 86"/>
              <a:gd name="T2" fmla="*/ 43 w 87"/>
              <a:gd name="T3" fmla="*/ 0 h 86"/>
              <a:gd name="T4" fmla="*/ 87 w 87"/>
              <a:gd name="T5" fmla="*/ 43 h 86"/>
              <a:gd name="T6" fmla="*/ 43 w 87"/>
              <a:gd name="T7" fmla="*/ 86 h 86"/>
              <a:gd name="T8" fmla="*/ 0 w 87"/>
              <a:gd name="T9" fmla="*/ 43 h 86"/>
              <a:gd name="T10" fmla="*/ 5 w 87"/>
              <a:gd name="T11" fmla="*/ 23 h 86"/>
              <a:gd name="T12" fmla="*/ 43 w 87"/>
              <a:gd name="T13" fmla="*/ 43 h 86"/>
            </a:gdLst>
            <a:ahLst/>
            <a:cxnLst>
              <a:cxn ang="0">
                <a:pos x="T0" y="T1"/>
              </a:cxn>
              <a:cxn ang="0">
                <a:pos x="T2" y="T3"/>
              </a:cxn>
              <a:cxn ang="0">
                <a:pos x="T4" y="T5"/>
              </a:cxn>
              <a:cxn ang="0">
                <a:pos x="T6" y="T7"/>
              </a:cxn>
              <a:cxn ang="0">
                <a:pos x="T8" y="T9"/>
              </a:cxn>
              <a:cxn ang="0">
                <a:pos x="T10" y="T11"/>
              </a:cxn>
              <a:cxn ang="0">
                <a:pos x="T12" y="T13"/>
              </a:cxn>
            </a:cxnLst>
            <a:rect l="0" t="0" r="r" b="b"/>
            <a:pathLst>
              <a:path w="87" h="86">
                <a:moveTo>
                  <a:pt x="43" y="43"/>
                </a:moveTo>
                <a:cubicBezTo>
                  <a:pt x="43" y="0"/>
                  <a:pt x="43" y="0"/>
                  <a:pt x="43" y="0"/>
                </a:cubicBezTo>
                <a:cubicBezTo>
                  <a:pt x="67" y="0"/>
                  <a:pt x="87" y="19"/>
                  <a:pt x="87" y="43"/>
                </a:cubicBezTo>
                <a:cubicBezTo>
                  <a:pt x="87" y="67"/>
                  <a:pt x="67" y="86"/>
                  <a:pt x="43" y="86"/>
                </a:cubicBezTo>
                <a:cubicBezTo>
                  <a:pt x="19" y="86"/>
                  <a:pt x="0" y="67"/>
                  <a:pt x="0" y="43"/>
                </a:cubicBezTo>
                <a:cubicBezTo>
                  <a:pt x="0" y="35"/>
                  <a:pt x="1" y="29"/>
                  <a:pt x="5" y="23"/>
                </a:cubicBezTo>
                <a:lnTo>
                  <a:pt x="43" y="43"/>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4" name="Oval 53"/>
          <p:cNvSpPr>
            <a:spLocks noChangeArrowheads="1"/>
          </p:cNvSpPr>
          <p:nvPr/>
        </p:nvSpPr>
        <p:spPr bwMode="auto">
          <a:xfrm>
            <a:off x="5630719" y="719032"/>
            <a:ext cx="1027718" cy="101316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6" name="Freeform 55"/>
          <p:cNvSpPr>
            <a:spLocks/>
          </p:cNvSpPr>
          <p:nvPr/>
        </p:nvSpPr>
        <p:spPr bwMode="auto">
          <a:xfrm>
            <a:off x="10161417" y="547262"/>
            <a:ext cx="748226" cy="1324678"/>
          </a:xfrm>
          <a:custGeom>
            <a:avLst/>
            <a:gdLst>
              <a:gd name="T0" fmla="*/ 48 w 48"/>
              <a:gd name="T1" fmla="*/ 43 h 85"/>
              <a:gd name="T2" fmla="*/ 38 w 48"/>
              <a:gd name="T3" fmla="*/ 85 h 85"/>
              <a:gd name="T4" fmla="*/ 6 w 48"/>
              <a:gd name="T5" fmla="*/ 33 h 85"/>
              <a:gd name="T6" fmla="*/ 48 w 48"/>
              <a:gd name="T7" fmla="*/ 0 h 85"/>
              <a:gd name="T8" fmla="*/ 48 w 48"/>
              <a:gd name="T9" fmla="*/ 43 h 85"/>
            </a:gdLst>
            <a:ahLst/>
            <a:cxnLst>
              <a:cxn ang="0">
                <a:pos x="T0" y="T1"/>
              </a:cxn>
              <a:cxn ang="0">
                <a:pos x="T2" y="T3"/>
              </a:cxn>
              <a:cxn ang="0">
                <a:pos x="T4" y="T5"/>
              </a:cxn>
              <a:cxn ang="0">
                <a:pos x="T6" y="T7"/>
              </a:cxn>
              <a:cxn ang="0">
                <a:pos x="T8" y="T9"/>
              </a:cxn>
            </a:cxnLst>
            <a:rect l="0" t="0" r="r" b="b"/>
            <a:pathLst>
              <a:path w="48" h="85">
                <a:moveTo>
                  <a:pt x="48" y="43"/>
                </a:moveTo>
                <a:cubicBezTo>
                  <a:pt x="38" y="85"/>
                  <a:pt x="38" y="85"/>
                  <a:pt x="38" y="85"/>
                </a:cubicBezTo>
                <a:cubicBezTo>
                  <a:pt x="15" y="79"/>
                  <a:pt x="0" y="56"/>
                  <a:pt x="6" y="33"/>
                </a:cubicBezTo>
                <a:cubicBezTo>
                  <a:pt x="11" y="13"/>
                  <a:pt x="28" y="0"/>
                  <a:pt x="48" y="0"/>
                </a:cubicBezTo>
                <a:lnTo>
                  <a:pt x="48" y="43"/>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7" name="Freeform 56"/>
          <p:cNvSpPr>
            <a:spLocks/>
          </p:cNvSpPr>
          <p:nvPr/>
        </p:nvSpPr>
        <p:spPr bwMode="auto">
          <a:xfrm>
            <a:off x="10752428" y="547262"/>
            <a:ext cx="841390" cy="1339234"/>
          </a:xfrm>
          <a:custGeom>
            <a:avLst/>
            <a:gdLst>
              <a:gd name="T0" fmla="*/ 10 w 54"/>
              <a:gd name="T1" fmla="*/ 43 h 86"/>
              <a:gd name="T2" fmla="*/ 10 w 54"/>
              <a:gd name="T3" fmla="*/ 0 h 86"/>
              <a:gd name="T4" fmla="*/ 54 w 54"/>
              <a:gd name="T5" fmla="*/ 43 h 86"/>
              <a:gd name="T6" fmla="*/ 10 w 54"/>
              <a:gd name="T7" fmla="*/ 86 h 86"/>
              <a:gd name="T8" fmla="*/ 0 w 54"/>
              <a:gd name="T9" fmla="*/ 85 h 86"/>
              <a:gd name="T10" fmla="*/ 10 w 54"/>
              <a:gd name="T11" fmla="*/ 43 h 86"/>
            </a:gdLst>
            <a:ahLst/>
            <a:cxnLst>
              <a:cxn ang="0">
                <a:pos x="T0" y="T1"/>
              </a:cxn>
              <a:cxn ang="0">
                <a:pos x="T2" y="T3"/>
              </a:cxn>
              <a:cxn ang="0">
                <a:pos x="T4" y="T5"/>
              </a:cxn>
              <a:cxn ang="0">
                <a:pos x="T6" y="T7"/>
              </a:cxn>
              <a:cxn ang="0">
                <a:pos x="T8" y="T9"/>
              </a:cxn>
              <a:cxn ang="0">
                <a:pos x="T10" y="T11"/>
              </a:cxn>
            </a:cxnLst>
            <a:rect l="0" t="0" r="r" b="b"/>
            <a:pathLst>
              <a:path w="54" h="86">
                <a:moveTo>
                  <a:pt x="10" y="43"/>
                </a:moveTo>
                <a:cubicBezTo>
                  <a:pt x="10" y="0"/>
                  <a:pt x="10" y="0"/>
                  <a:pt x="10" y="0"/>
                </a:cubicBezTo>
                <a:cubicBezTo>
                  <a:pt x="34" y="0"/>
                  <a:pt x="54" y="19"/>
                  <a:pt x="54" y="43"/>
                </a:cubicBezTo>
                <a:cubicBezTo>
                  <a:pt x="54" y="67"/>
                  <a:pt x="34" y="86"/>
                  <a:pt x="10" y="86"/>
                </a:cubicBezTo>
                <a:cubicBezTo>
                  <a:pt x="6" y="86"/>
                  <a:pt x="3" y="86"/>
                  <a:pt x="0" y="85"/>
                </a:cubicBezTo>
                <a:lnTo>
                  <a:pt x="10" y="43"/>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2" name="Oval 71"/>
          <p:cNvSpPr>
            <a:spLocks noChangeArrowheads="1"/>
          </p:cNvSpPr>
          <p:nvPr/>
        </p:nvSpPr>
        <p:spPr bwMode="auto">
          <a:xfrm>
            <a:off x="10394327" y="701566"/>
            <a:ext cx="1027718" cy="102771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3" name="Freeform 72"/>
          <p:cNvSpPr>
            <a:spLocks/>
          </p:cNvSpPr>
          <p:nvPr/>
        </p:nvSpPr>
        <p:spPr bwMode="auto">
          <a:xfrm>
            <a:off x="4095257" y="547262"/>
            <a:ext cx="529871" cy="684175"/>
          </a:xfrm>
          <a:custGeom>
            <a:avLst/>
            <a:gdLst>
              <a:gd name="T0" fmla="*/ 34 w 34"/>
              <a:gd name="T1" fmla="*/ 44 h 44"/>
              <a:gd name="T2" fmla="*/ 0 w 34"/>
              <a:gd name="T3" fmla="*/ 16 h 44"/>
              <a:gd name="T4" fmla="*/ 34 w 34"/>
              <a:gd name="T5" fmla="*/ 0 h 44"/>
              <a:gd name="T6" fmla="*/ 34 w 34"/>
              <a:gd name="T7" fmla="*/ 44 h 44"/>
            </a:gdLst>
            <a:ahLst/>
            <a:cxnLst>
              <a:cxn ang="0">
                <a:pos x="T0" y="T1"/>
              </a:cxn>
              <a:cxn ang="0">
                <a:pos x="T2" y="T3"/>
              </a:cxn>
              <a:cxn ang="0">
                <a:pos x="T4" y="T5"/>
              </a:cxn>
              <a:cxn ang="0">
                <a:pos x="T6" y="T7"/>
              </a:cxn>
            </a:cxnLst>
            <a:rect l="0" t="0" r="r" b="b"/>
            <a:pathLst>
              <a:path w="34" h="44">
                <a:moveTo>
                  <a:pt x="34" y="44"/>
                </a:moveTo>
                <a:cubicBezTo>
                  <a:pt x="0" y="16"/>
                  <a:pt x="0" y="16"/>
                  <a:pt x="0" y="16"/>
                </a:cubicBezTo>
                <a:cubicBezTo>
                  <a:pt x="8" y="6"/>
                  <a:pt x="20" y="0"/>
                  <a:pt x="34" y="0"/>
                </a:cubicBezTo>
                <a:lnTo>
                  <a:pt x="34" y="44"/>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4" name="Freeform 83"/>
          <p:cNvSpPr>
            <a:spLocks/>
          </p:cNvSpPr>
          <p:nvPr/>
        </p:nvSpPr>
        <p:spPr bwMode="auto">
          <a:xfrm>
            <a:off x="3938042" y="547262"/>
            <a:ext cx="1356703" cy="1356703"/>
          </a:xfrm>
          <a:custGeom>
            <a:avLst/>
            <a:gdLst>
              <a:gd name="T0" fmla="*/ 44 w 87"/>
              <a:gd name="T1" fmla="*/ 44 h 87"/>
              <a:gd name="T2" fmla="*/ 44 w 87"/>
              <a:gd name="T3" fmla="*/ 0 h 87"/>
              <a:gd name="T4" fmla="*/ 87 w 87"/>
              <a:gd name="T5" fmla="*/ 44 h 87"/>
              <a:gd name="T6" fmla="*/ 44 w 87"/>
              <a:gd name="T7" fmla="*/ 87 h 87"/>
              <a:gd name="T8" fmla="*/ 0 w 87"/>
              <a:gd name="T9" fmla="*/ 44 h 87"/>
              <a:gd name="T10" fmla="*/ 10 w 87"/>
              <a:gd name="T11" fmla="*/ 16 h 87"/>
              <a:gd name="T12" fmla="*/ 44 w 87"/>
              <a:gd name="T13" fmla="*/ 44 h 87"/>
            </a:gdLst>
            <a:ahLst/>
            <a:cxnLst>
              <a:cxn ang="0">
                <a:pos x="T0" y="T1"/>
              </a:cxn>
              <a:cxn ang="0">
                <a:pos x="T2" y="T3"/>
              </a:cxn>
              <a:cxn ang="0">
                <a:pos x="T4" y="T5"/>
              </a:cxn>
              <a:cxn ang="0">
                <a:pos x="T6" y="T7"/>
              </a:cxn>
              <a:cxn ang="0">
                <a:pos x="T8" y="T9"/>
              </a:cxn>
              <a:cxn ang="0">
                <a:pos x="T10" y="T11"/>
              </a:cxn>
              <a:cxn ang="0">
                <a:pos x="T12" y="T13"/>
              </a:cxn>
            </a:cxnLst>
            <a:rect l="0" t="0" r="r" b="b"/>
            <a:pathLst>
              <a:path w="87" h="87">
                <a:moveTo>
                  <a:pt x="44" y="44"/>
                </a:moveTo>
                <a:cubicBezTo>
                  <a:pt x="44" y="0"/>
                  <a:pt x="44" y="0"/>
                  <a:pt x="44" y="0"/>
                </a:cubicBezTo>
                <a:cubicBezTo>
                  <a:pt x="68" y="0"/>
                  <a:pt x="87" y="20"/>
                  <a:pt x="87" y="44"/>
                </a:cubicBezTo>
                <a:cubicBezTo>
                  <a:pt x="87" y="67"/>
                  <a:pt x="68" y="87"/>
                  <a:pt x="44" y="87"/>
                </a:cubicBezTo>
                <a:cubicBezTo>
                  <a:pt x="20" y="87"/>
                  <a:pt x="0" y="67"/>
                  <a:pt x="0" y="44"/>
                </a:cubicBezTo>
                <a:cubicBezTo>
                  <a:pt x="0" y="33"/>
                  <a:pt x="3" y="24"/>
                  <a:pt x="10" y="16"/>
                </a:cubicBezTo>
                <a:lnTo>
                  <a:pt x="44" y="44"/>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5" name="Oval 84"/>
          <p:cNvSpPr>
            <a:spLocks noChangeArrowheads="1"/>
          </p:cNvSpPr>
          <p:nvPr/>
        </p:nvSpPr>
        <p:spPr bwMode="auto">
          <a:xfrm>
            <a:off x="4095257" y="701566"/>
            <a:ext cx="1027718" cy="103062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9" name="TextBox 88"/>
          <p:cNvSpPr txBox="1"/>
          <p:nvPr/>
        </p:nvSpPr>
        <p:spPr>
          <a:xfrm>
            <a:off x="3940996" y="3031002"/>
            <a:ext cx="1331625" cy="463627"/>
          </a:xfrm>
          <a:prstGeom prst="rect">
            <a:avLst/>
          </a:prstGeom>
          <a:noFill/>
        </p:spPr>
        <p:txBody>
          <a:bodyPr wrap="square" lIns="0" tIns="0" rIns="0" bIns="0" rtlCol="0">
            <a:noAutofit/>
          </a:bodyPr>
          <a:lstStyle/>
          <a:p>
            <a:pPr algn="ctr"/>
            <a:r>
              <a:rPr lang="en-US" sz="1200" b="1" dirty="0">
                <a:solidFill>
                  <a:schemeClr val="tx2"/>
                </a:solidFill>
              </a:rPr>
              <a:t>Core </a:t>
            </a:r>
            <a:br>
              <a:rPr lang="en-US" sz="1200" b="1" dirty="0">
                <a:solidFill>
                  <a:schemeClr val="tx2"/>
                </a:solidFill>
              </a:rPr>
            </a:br>
            <a:r>
              <a:rPr lang="en-US" sz="1200" b="1" dirty="0">
                <a:solidFill>
                  <a:schemeClr val="tx2"/>
                </a:solidFill>
              </a:rPr>
              <a:t>business </a:t>
            </a:r>
            <a:endParaRPr lang="en-US" sz="1200" dirty="0">
              <a:solidFill>
                <a:schemeClr val="tx2"/>
              </a:solidFill>
            </a:endParaRPr>
          </a:p>
        </p:txBody>
      </p:sp>
      <p:sp>
        <p:nvSpPr>
          <p:cNvPr id="90" name="TextBox 89"/>
          <p:cNvSpPr txBox="1"/>
          <p:nvPr/>
        </p:nvSpPr>
        <p:spPr>
          <a:xfrm>
            <a:off x="4128575" y="3752790"/>
            <a:ext cx="956467" cy="384721"/>
          </a:xfrm>
          <a:prstGeom prst="rect">
            <a:avLst/>
          </a:prstGeom>
          <a:noFill/>
        </p:spPr>
        <p:txBody>
          <a:bodyPr wrap="square" lIns="0" tIns="0" rIns="0" bIns="0" rtlCol="0">
            <a:spAutoFit/>
          </a:bodyPr>
          <a:lstStyle/>
          <a:p>
            <a:pPr algn="ctr">
              <a:lnSpc>
                <a:spcPts val="3000"/>
              </a:lnSpc>
            </a:pPr>
            <a:r>
              <a:rPr lang="en-US" sz="6000" dirty="0">
                <a:solidFill>
                  <a:schemeClr val="accent5"/>
                </a:solidFill>
                <a:latin typeface="+mj-lt"/>
                <a:ea typeface="+mj-ea"/>
                <a:cs typeface="+mj-cs"/>
              </a:rPr>
              <a:t>86%</a:t>
            </a:r>
          </a:p>
        </p:txBody>
      </p:sp>
      <p:sp>
        <p:nvSpPr>
          <p:cNvPr id="91" name="TextBox 90"/>
          <p:cNvSpPr txBox="1"/>
          <p:nvPr/>
        </p:nvSpPr>
        <p:spPr>
          <a:xfrm>
            <a:off x="5476417" y="3031002"/>
            <a:ext cx="1331625" cy="463627"/>
          </a:xfrm>
          <a:prstGeom prst="rect">
            <a:avLst/>
          </a:prstGeom>
          <a:noFill/>
        </p:spPr>
        <p:txBody>
          <a:bodyPr wrap="square" lIns="0" tIns="0" rIns="0" bIns="0" rtlCol="0">
            <a:noAutofit/>
          </a:bodyPr>
          <a:lstStyle/>
          <a:p>
            <a:pPr algn="ctr"/>
            <a:r>
              <a:rPr lang="en-US" sz="1200" b="1" dirty="0">
                <a:solidFill>
                  <a:schemeClr val="tx2"/>
                </a:solidFill>
              </a:rPr>
              <a:t>Innovation and technology </a:t>
            </a:r>
            <a:endParaRPr lang="en-US" sz="1200" dirty="0">
              <a:solidFill>
                <a:schemeClr val="tx2"/>
              </a:solidFill>
            </a:endParaRPr>
          </a:p>
        </p:txBody>
      </p:sp>
      <p:sp>
        <p:nvSpPr>
          <p:cNvPr id="92" name="TextBox 91"/>
          <p:cNvSpPr txBox="1"/>
          <p:nvPr/>
        </p:nvSpPr>
        <p:spPr>
          <a:xfrm>
            <a:off x="5663995" y="3752790"/>
            <a:ext cx="956468" cy="384721"/>
          </a:xfrm>
          <a:prstGeom prst="rect">
            <a:avLst/>
          </a:prstGeom>
          <a:noFill/>
        </p:spPr>
        <p:txBody>
          <a:bodyPr wrap="square" lIns="0" tIns="0" rIns="0" bIns="0" rtlCol="0">
            <a:spAutoFit/>
          </a:bodyPr>
          <a:lstStyle/>
          <a:p>
            <a:pPr algn="ctr">
              <a:lnSpc>
                <a:spcPts val="3000"/>
              </a:lnSpc>
            </a:pPr>
            <a:r>
              <a:rPr lang="en-US" sz="6000" dirty="0">
                <a:solidFill>
                  <a:schemeClr val="accent5"/>
                </a:solidFill>
                <a:latin typeface="+mj-lt"/>
                <a:ea typeface="+mj-ea"/>
                <a:cs typeface="+mj-cs"/>
              </a:rPr>
              <a:t>83%</a:t>
            </a:r>
          </a:p>
        </p:txBody>
      </p:sp>
      <p:sp>
        <p:nvSpPr>
          <p:cNvPr id="93" name="TextBox 92"/>
          <p:cNvSpPr txBox="1"/>
          <p:nvPr/>
        </p:nvSpPr>
        <p:spPr>
          <a:xfrm>
            <a:off x="7011881" y="3031002"/>
            <a:ext cx="1331625" cy="463627"/>
          </a:xfrm>
          <a:prstGeom prst="rect">
            <a:avLst/>
          </a:prstGeom>
          <a:noFill/>
        </p:spPr>
        <p:txBody>
          <a:bodyPr wrap="square" lIns="0" tIns="0" rIns="0" bIns="0" rtlCol="0">
            <a:noAutofit/>
          </a:bodyPr>
          <a:lstStyle/>
          <a:p>
            <a:pPr algn="ctr"/>
            <a:r>
              <a:rPr lang="en-US" sz="1200" b="1" dirty="0">
                <a:solidFill>
                  <a:schemeClr val="tx2"/>
                </a:solidFill>
              </a:rPr>
              <a:t>Recruitment and training</a:t>
            </a:r>
            <a:endParaRPr lang="en-US" sz="1200" dirty="0">
              <a:solidFill>
                <a:schemeClr val="tx2"/>
              </a:solidFill>
            </a:endParaRPr>
          </a:p>
        </p:txBody>
      </p:sp>
      <p:sp>
        <p:nvSpPr>
          <p:cNvPr id="94" name="TextBox 93"/>
          <p:cNvSpPr txBox="1"/>
          <p:nvPr/>
        </p:nvSpPr>
        <p:spPr>
          <a:xfrm>
            <a:off x="7173816" y="3778116"/>
            <a:ext cx="1007754" cy="384721"/>
          </a:xfrm>
          <a:prstGeom prst="rect">
            <a:avLst/>
          </a:prstGeom>
          <a:noFill/>
        </p:spPr>
        <p:txBody>
          <a:bodyPr wrap="square" lIns="0" tIns="0" rIns="0" bIns="0" rtlCol="0">
            <a:spAutoFit/>
          </a:bodyPr>
          <a:lstStyle/>
          <a:p>
            <a:pPr algn="ctr">
              <a:lnSpc>
                <a:spcPts val="3000"/>
              </a:lnSpc>
            </a:pPr>
            <a:r>
              <a:rPr lang="en-US" sz="6000" dirty="0">
                <a:solidFill>
                  <a:schemeClr val="accent5"/>
                </a:solidFill>
                <a:latin typeface="+mj-lt"/>
                <a:ea typeface="+mj-ea"/>
                <a:cs typeface="+mj-cs"/>
              </a:rPr>
              <a:t>81%</a:t>
            </a:r>
          </a:p>
        </p:txBody>
      </p:sp>
      <p:sp>
        <p:nvSpPr>
          <p:cNvPr id="95" name="TextBox 94"/>
          <p:cNvSpPr txBox="1"/>
          <p:nvPr/>
        </p:nvSpPr>
        <p:spPr>
          <a:xfrm>
            <a:off x="8652120" y="3031002"/>
            <a:ext cx="1331625" cy="463627"/>
          </a:xfrm>
          <a:prstGeom prst="rect">
            <a:avLst/>
          </a:prstGeom>
          <a:noFill/>
        </p:spPr>
        <p:txBody>
          <a:bodyPr wrap="square" lIns="0" tIns="0" rIns="0" bIns="0" rtlCol="0">
            <a:noAutofit/>
          </a:bodyPr>
          <a:lstStyle/>
          <a:p>
            <a:pPr algn="ctr"/>
            <a:r>
              <a:rPr lang="en-US" sz="1200" b="1" dirty="0">
                <a:solidFill>
                  <a:schemeClr val="tx2"/>
                </a:solidFill>
              </a:rPr>
              <a:t>Diversification</a:t>
            </a:r>
            <a:endParaRPr lang="en-US" sz="1200" dirty="0">
              <a:solidFill>
                <a:schemeClr val="tx2"/>
              </a:solidFill>
            </a:endParaRPr>
          </a:p>
        </p:txBody>
      </p:sp>
      <p:sp>
        <p:nvSpPr>
          <p:cNvPr id="96" name="TextBox 95"/>
          <p:cNvSpPr txBox="1"/>
          <p:nvPr/>
        </p:nvSpPr>
        <p:spPr>
          <a:xfrm>
            <a:off x="8898488" y="3752790"/>
            <a:ext cx="838888" cy="384721"/>
          </a:xfrm>
          <a:prstGeom prst="rect">
            <a:avLst/>
          </a:prstGeom>
          <a:noFill/>
        </p:spPr>
        <p:txBody>
          <a:bodyPr wrap="square" lIns="0" tIns="0" rIns="0" bIns="0" rtlCol="0">
            <a:spAutoFit/>
          </a:bodyPr>
          <a:lstStyle/>
          <a:p>
            <a:pPr algn="ctr">
              <a:lnSpc>
                <a:spcPts val="3000"/>
              </a:lnSpc>
            </a:pPr>
            <a:r>
              <a:rPr lang="en-US" sz="6000" dirty="0">
                <a:solidFill>
                  <a:schemeClr val="accent5"/>
                </a:solidFill>
                <a:latin typeface="+mj-lt"/>
                <a:ea typeface="+mj-ea"/>
                <a:cs typeface="+mj-cs"/>
              </a:rPr>
              <a:t>61%</a:t>
            </a:r>
          </a:p>
        </p:txBody>
      </p:sp>
      <p:sp>
        <p:nvSpPr>
          <p:cNvPr id="97" name="TextBox 96"/>
          <p:cNvSpPr txBox="1"/>
          <p:nvPr/>
        </p:nvSpPr>
        <p:spPr>
          <a:xfrm>
            <a:off x="10218567" y="3031002"/>
            <a:ext cx="1420437" cy="463627"/>
          </a:xfrm>
          <a:prstGeom prst="rect">
            <a:avLst/>
          </a:prstGeom>
          <a:noFill/>
        </p:spPr>
        <p:txBody>
          <a:bodyPr wrap="square" lIns="0" tIns="0" rIns="0" bIns="0" rtlCol="0">
            <a:noAutofit/>
          </a:bodyPr>
          <a:lstStyle/>
          <a:p>
            <a:pPr algn="ctr"/>
            <a:r>
              <a:rPr lang="en-US" sz="1200" b="1" dirty="0">
                <a:solidFill>
                  <a:schemeClr val="tx2"/>
                </a:solidFill>
              </a:rPr>
              <a:t>Internationalization</a:t>
            </a:r>
            <a:endParaRPr lang="en-US" sz="1200" dirty="0">
              <a:solidFill>
                <a:schemeClr val="tx2"/>
              </a:solidFill>
            </a:endParaRPr>
          </a:p>
        </p:txBody>
      </p:sp>
      <p:sp>
        <p:nvSpPr>
          <p:cNvPr id="98" name="TextBox 97"/>
          <p:cNvSpPr txBox="1"/>
          <p:nvPr/>
        </p:nvSpPr>
        <p:spPr>
          <a:xfrm>
            <a:off x="10537916" y="3752790"/>
            <a:ext cx="838888" cy="384721"/>
          </a:xfrm>
          <a:prstGeom prst="rect">
            <a:avLst/>
          </a:prstGeom>
          <a:noFill/>
        </p:spPr>
        <p:txBody>
          <a:bodyPr wrap="square" lIns="0" tIns="0" rIns="0" bIns="0" rtlCol="0">
            <a:spAutoFit/>
          </a:bodyPr>
          <a:lstStyle/>
          <a:p>
            <a:pPr algn="ctr">
              <a:lnSpc>
                <a:spcPts val="3000"/>
              </a:lnSpc>
            </a:pPr>
            <a:r>
              <a:rPr lang="en-US" sz="6000" dirty="0">
                <a:solidFill>
                  <a:schemeClr val="accent5"/>
                </a:solidFill>
                <a:latin typeface="+mj-lt"/>
                <a:ea typeface="+mj-ea"/>
                <a:cs typeface="+mj-cs"/>
              </a:rPr>
              <a:t>54%</a:t>
            </a:r>
          </a:p>
        </p:txBody>
      </p:sp>
      <p:cxnSp>
        <p:nvCxnSpPr>
          <p:cNvPr id="99" name="Straight Connector 98"/>
          <p:cNvCxnSpPr/>
          <p:nvPr/>
        </p:nvCxnSpPr>
        <p:spPr>
          <a:xfrm flipV="1">
            <a:off x="4606808" y="1857385"/>
            <a:ext cx="0" cy="1010945"/>
          </a:xfrm>
          <a:prstGeom prst="line">
            <a:avLst/>
          </a:prstGeom>
          <a:ln w="28575">
            <a:solidFill>
              <a:schemeClr val="tx2"/>
            </a:solidFill>
            <a:headEnd type="ova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flipV="1">
            <a:off x="6154251" y="1857385"/>
            <a:ext cx="0" cy="1010945"/>
          </a:xfrm>
          <a:prstGeom prst="line">
            <a:avLst/>
          </a:prstGeom>
          <a:ln w="28575">
            <a:solidFill>
              <a:schemeClr val="tx2"/>
            </a:solidFill>
            <a:headEnd type="ova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flipV="1">
            <a:off x="7677616" y="1857385"/>
            <a:ext cx="0" cy="1010945"/>
          </a:xfrm>
          <a:prstGeom prst="line">
            <a:avLst/>
          </a:prstGeom>
          <a:ln w="28575">
            <a:solidFill>
              <a:schemeClr val="tx2"/>
            </a:solidFill>
            <a:headEnd type="ova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flipV="1">
            <a:off x="9315932" y="1857385"/>
            <a:ext cx="0" cy="1010945"/>
          </a:xfrm>
          <a:prstGeom prst="line">
            <a:avLst/>
          </a:prstGeom>
          <a:ln w="28575">
            <a:solidFill>
              <a:schemeClr val="tx2"/>
            </a:solidFill>
            <a:headEnd type="ova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flipV="1">
            <a:off x="10943943" y="1857385"/>
            <a:ext cx="0" cy="1010945"/>
          </a:xfrm>
          <a:prstGeom prst="line">
            <a:avLst/>
          </a:prstGeom>
          <a:ln w="28575">
            <a:solidFill>
              <a:schemeClr val="tx2"/>
            </a:solidFill>
            <a:headEnd type="oval"/>
          </a:ln>
        </p:spPr>
        <p:style>
          <a:lnRef idx="1">
            <a:schemeClr val="accent1"/>
          </a:lnRef>
          <a:fillRef idx="0">
            <a:schemeClr val="accent1"/>
          </a:fillRef>
          <a:effectRef idx="0">
            <a:schemeClr val="accent1"/>
          </a:effectRef>
          <a:fontRef idx="minor">
            <a:schemeClr val="tx1"/>
          </a:fontRef>
        </p:style>
      </p:cxnSp>
      <p:sp>
        <p:nvSpPr>
          <p:cNvPr id="104" name="Oval 103"/>
          <p:cNvSpPr/>
          <p:nvPr/>
        </p:nvSpPr>
        <p:spPr>
          <a:xfrm>
            <a:off x="4151916" y="759680"/>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l"/>
            <a:endParaRPr lang="en-US" sz="1500" dirty="0">
              <a:solidFill>
                <a:schemeClr val="bg1"/>
              </a:solidFill>
            </a:endParaRPr>
          </a:p>
        </p:txBody>
      </p:sp>
      <p:sp>
        <p:nvSpPr>
          <p:cNvPr id="105" name="Oval 104"/>
          <p:cNvSpPr/>
          <p:nvPr/>
        </p:nvSpPr>
        <p:spPr>
          <a:xfrm>
            <a:off x="5687378" y="768412"/>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l"/>
            <a:endParaRPr lang="en-US" sz="1500" dirty="0">
              <a:solidFill>
                <a:schemeClr val="bg1"/>
              </a:solidFill>
            </a:endParaRPr>
          </a:p>
        </p:txBody>
      </p:sp>
      <p:sp>
        <p:nvSpPr>
          <p:cNvPr id="106" name="Oval 105"/>
          <p:cNvSpPr/>
          <p:nvPr/>
        </p:nvSpPr>
        <p:spPr>
          <a:xfrm>
            <a:off x="7231575" y="759680"/>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l"/>
            <a:endParaRPr lang="en-US" sz="1500" dirty="0">
              <a:solidFill>
                <a:schemeClr val="bg1"/>
              </a:solidFill>
            </a:endParaRPr>
          </a:p>
        </p:txBody>
      </p:sp>
      <p:sp>
        <p:nvSpPr>
          <p:cNvPr id="108" name="Oval 107"/>
          <p:cNvSpPr/>
          <p:nvPr/>
        </p:nvSpPr>
        <p:spPr>
          <a:xfrm>
            <a:off x="10450986" y="758224"/>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l"/>
            <a:endParaRPr lang="en-US" sz="1500" dirty="0">
              <a:solidFill>
                <a:schemeClr val="bg1"/>
              </a:solidFill>
            </a:endParaRPr>
          </a:p>
        </p:txBody>
      </p:sp>
      <p:pic>
        <p:nvPicPr>
          <p:cNvPr id="109" name="Picture 10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69001" y="974206"/>
            <a:ext cx="480230" cy="421849"/>
          </a:xfrm>
          <a:prstGeom prst="rect">
            <a:avLst/>
          </a:prstGeom>
        </p:spPr>
      </p:pic>
      <p:grpSp>
        <p:nvGrpSpPr>
          <p:cNvPr id="2" name="Group 1"/>
          <p:cNvGrpSpPr/>
          <p:nvPr/>
        </p:nvGrpSpPr>
        <p:grpSpPr>
          <a:xfrm>
            <a:off x="8547345" y="547262"/>
            <a:ext cx="1432399" cy="1356703"/>
            <a:chOff x="8547345" y="547262"/>
            <a:chExt cx="1432399" cy="1356703"/>
          </a:xfrm>
        </p:grpSpPr>
        <p:sp>
          <p:nvSpPr>
            <p:cNvPr id="86" name="Freeform 85"/>
            <p:cNvSpPr>
              <a:spLocks/>
            </p:cNvSpPr>
            <p:nvPr/>
          </p:nvSpPr>
          <p:spPr bwMode="auto">
            <a:xfrm>
              <a:off x="8547345" y="547262"/>
              <a:ext cx="748226" cy="1202401"/>
            </a:xfrm>
            <a:custGeom>
              <a:avLst/>
              <a:gdLst>
                <a:gd name="T0" fmla="*/ 48 w 48"/>
                <a:gd name="T1" fmla="*/ 44 h 77"/>
                <a:gd name="T2" fmla="*/ 21 w 48"/>
                <a:gd name="T3" fmla="*/ 77 h 77"/>
                <a:gd name="T4" fmla="*/ 15 w 48"/>
                <a:gd name="T5" fmla="*/ 16 h 77"/>
                <a:gd name="T6" fmla="*/ 48 w 48"/>
                <a:gd name="T7" fmla="*/ 0 h 77"/>
                <a:gd name="T8" fmla="*/ 48 w 48"/>
                <a:gd name="T9" fmla="*/ 44 h 77"/>
              </a:gdLst>
              <a:ahLst/>
              <a:cxnLst>
                <a:cxn ang="0">
                  <a:pos x="T0" y="T1"/>
                </a:cxn>
                <a:cxn ang="0">
                  <a:pos x="T2" y="T3"/>
                </a:cxn>
                <a:cxn ang="0">
                  <a:pos x="T4" y="T5"/>
                </a:cxn>
                <a:cxn ang="0">
                  <a:pos x="T6" y="T7"/>
                </a:cxn>
                <a:cxn ang="0">
                  <a:pos x="T8" y="T9"/>
                </a:cxn>
              </a:cxnLst>
              <a:rect l="0" t="0" r="r" b="b"/>
              <a:pathLst>
                <a:path w="48" h="77">
                  <a:moveTo>
                    <a:pt x="48" y="44"/>
                  </a:moveTo>
                  <a:cubicBezTo>
                    <a:pt x="21" y="77"/>
                    <a:pt x="21" y="77"/>
                    <a:pt x="21" y="77"/>
                  </a:cubicBezTo>
                  <a:cubicBezTo>
                    <a:pt x="3" y="62"/>
                    <a:pt x="0" y="35"/>
                    <a:pt x="15" y="16"/>
                  </a:cubicBezTo>
                  <a:cubicBezTo>
                    <a:pt x="23" y="6"/>
                    <a:pt x="35" y="0"/>
                    <a:pt x="48" y="0"/>
                  </a:cubicBezTo>
                  <a:lnTo>
                    <a:pt x="48" y="44"/>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7" name="Freeform 86"/>
            <p:cNvSpPr>
              <a:spLocks/>
            </p:cNvSpPr>
            <p:nvPr/>
          </p:nvSpPr>
          <p:spPr bwMode="auto">
            <a:xfrm>
              <a:off x="8873420" y="547262"/>
              <a:ext cx="1106324" cy="1356703"/>
            </a:xfrm>
            <a:custGeom>
              <a:avLst/>
              <a:gdLst>
                <a:gd name="T0" fmla="*/ 27 w 71"/>
                <a:gd name="T1" fmla="*/ 44 h 87"/>
                <a:gd name="T2" fmla="*/ 27 w 71"/>
                <a:gd name="T3" fmla="*/ 0 h 87"/>
                <a:gd name="T4" fmla="*/ 71 w 71"/>
                <a:gd name="T5" fmla="*/ 44 h 87"/>
                <a:gd name="T6" fmla="*/ 27 w 71"/>
                <a:gd name="T7" fmla="*/ 87 h 87"/>
                <a:gd name="T8" fmla="*/ 0 w 71"/>
                <a:gd name="T9" fmla="*/ 77 h 87"/>
                <a:gd name="T10" fmla="*/ 27 w 71"/>
                <a:gd name="T11" fmla="*/ 44 h 87"/>
              </a:gdLst>
              <a:ahLst/>
              <a:cxnLst>
                <a:cxn ang="0">
                  <a:pos x="T0" y="T1"/>
                </a:cxn>
                <a:cxn ang="0">
                  <a:pos x="T2" y="T3"/>
                </a:cxn>
                <a:cxn ang="0">
                  <a:pos x="T4" y="T5"/>
                </a:cxn>
                <a:cxn ang="0">
                  <a:pos x="T6" y="T7"/>
                </a:cxn>
                <a:cxn ang="0">
                  <a:pos x="T8" y="T9"/>
                </a:cxn>
                <a:cxn ang="0">
                  <a:pos x="T10" y="T11"/>
                </a:cxn>
              </a:cxnLst>
              <a:rect l="0" t="0" r="r" b="b"/>
              <a:pathLst>
                <a:path w="71" h="87">
                  <a:moveTo>
                    <a:pt x="27" y="44"/>
                  </a:moveTo>
                  <a:cubicBezTo>
                    <a:pt x="27" y="0"/>
                    <a:pt x="27" y="0"/>
                    <a:pt x="27" y="0"/>
                  </a:cubicBezTo>
                  <a:cubicBezTo>
                    <a:pt x="51" y="0"/>
                    <a:pt x="71" y="20"/>
                    <a:pt x="71" y="44"/>
                  </a:cubicBezTo>
                  <a:cubicBezTo>
                    <a:pt x="71" y="67"/>
                    <a:pt x="51" y="87"/>
                    <a:pt x="27" y="87"/>
                  </a:cubicBezTo>
                  <a:cubicBezTo>
                    <a:pt x="17" y="87"/>
                    <a:pt x="8" y="84"/>
                    <a:pt x="0" y="77"/>
                  </a:cubicBezTo>
                  <a:lnTo>
                    <a:pt x="27" y="44"/>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8" name="Oval 87"/>
            <p:cNvSpPr>
              <a:spLocks noChangeArrowheads="1"/>
            </p:cNvSpPr>
            <p:nvPr/>
          </p:nvSpPr>
          <p:spPr bwMode="auto">
            <a:xfrm>
              <a:off x="8797724" y="719034"/>
              <a:ext cx="1010250" cy="101316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7" name="Oval 106"/>
            <p:cNvSpPr/>
            <p:nvPr/>
          </p:nvSpPr>
          <p:spPr>
            <a:xfrm>
              <a:off x="8845649" y="768414"/>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l"/>
              <a:endParaRPr lang="en-US" sz="1500" dirty="0">
                <a:solidFill>
                  <a:schemeClr val="bg1"/>
                </a:solidFill>
              </a:endParaRPr>
            </a:p>
          </p:txBody>
        </p:sp>
        <p:pic>
          <p:nvPicPr>
            <p:cNvPr id="110" name="Picture 10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08878" y="967744"/>
              <a:ext cx="587943" cy="515740"/>
            </a:xfrm>
            <a:prstGeom prst="rect">
              <a:avLst/>
            </a:prstGeom>
          </p:spPr>
        </p:pic>
      </p:grpSp>
      <p:pic>
        <p:nvPicPr>
          <p:cNvPr id="111" name="Picture 1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73125" y="964804"/>
            <a:ext cx="542907" cy="521617"/>
          </a:xfrm>
          <a:prstGeom prst="rect">
            <a:avLst/>
          </a:prstGeom>
        </p:spPr>
      </p:pic>
      <p:pic>
        <p:nvPicPr>
          <p:cNvPr id="112" name="Picture 1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639806" y="947044"/>
            <a:ext cx="536761" cy="536761"/>
          </a:xfrm>
          <a:prstGeom prst="rect">
            <a:avLst/>
          </a:prstGeom>
        </p:spPr>
      </p:pic>
      <p:pic>
        <p:nvPicPr>
          <p:cNvPr id="113" name="Picture 1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447066" y="992602"/>
            <a:ext cx="483419" cy="448557"/>
          </a:xfrm>
          <a:prstGeom prst="rect">
            <a:avLst/>
          </a:prstGeom>
        </p:spPr>
      </p:pic>
    </p:spTree>
    <p:extLst>
      <p:ext uri="{BB962C8B-B14F-4D97-AF65-F5344CB8AC3E}">
        <p14:creationId xmlns:p14="http://schemas.microsoft.com/office/powerpoint/2010/main" val="37232194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 y="0"/>
            <a:ext cx="3600000" cy="6858000"/>
          </a:xfrm>
          <a:prstGeom prst="rect">
            <a:avLst/>
          </a:prstGeom>
          <a:solidFill>
            <a:srgbClr val="470A6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l"/>
            <a:endParaRPr lang="nl-NL" sz="1500" dirty="0">
              <a:solidFill>
                <a:schemeClr val="bg1"/>
              </a:solidFill>
            </a:endParaRPr>
          </a:p>
        </p:txBody>
      </p:sp>
      <p:sp>
        <p:nvSpPr>
          <p:cNvPr id="7" name="Title 6"/>
          <p:cNvSpPr>
            <a:spLocks noGrp="1"/>
          </p:cNvSpPr>
          <p:nvPr>
            <p:ph type="title"/>
          </p:nvPr>
        </p:nvSpPr>
        <p:spPr>
          <a:xfrm>
            <a:off x="346561" y="559921"/>
            <a:ext cx="2832019" cy="4661322"/>
          </a:xfrm>
        </p:spPr>
        <p:txBody>
          <a:bodyPr/>
          <a:lstStyle/>
          <a:p>
            <a:r>
              <a:rPr lang="en-US" sz="6000" dirty="0">
                <a:solidFill>
                  <a:schemeClr val="bg1"/>
                </a:solidFill>
              </a:rPr>
              <a:t>Is sustainability part of your company's future strategy?</a:t>
            </a:r>
            <a:endParaRPr lang="nl-NL" sz="6000" dirty="0">
              <a:solidFill>
                <a:schemeClr val="bg1"/>
              </a:solidFill>
            </a:endParaRPr>
          </a:p>
        </p:txBody>
      </p:sp>
      <p:sp>
        <p:nvSpPr>
          <p:cNvPr id="11" name="Title 1"/>
          <p:cNvSpPr txBox="1">
            <a:spLocks/>
          </p:cNvSpPr>
          <p:nvPr/>
        </p:nvSpPr>
        <p:spPr>
          <a:xfrm>
            <a:off x="10039559" y="3899677"/>
            <a:ext cx="753573" cy="459736"/>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r"/>
            <a:r>
              <a:rPr lang="en-GB" sz="4800" dirty="0">
                <a:solidFill>
                  <a:schemeClr val="accent3"/>
                </a:solidFill>
              </a:rPr>
              <a:t>89%</a:t>
            </a:r>
          </a:p>
        </p:txBody>
      </p:sp>
      <p:sp>
        <p:nvSpPr>
          <p:cNvPr id="12" name="Title 1"/>
          <p:cNvSpPr txBox="1">
            <a:spLocks/>
          </p:cNvSpPr>
          <p:nvPr/>
        </p:nvSpPr>
        <p:spPr>
          <a:xfrm>
            <a:off x="10048076" y="4396957"/>
            <a:ext cx="745056" cy="365657"/>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r"/>
            <a:r>
              <a:rPr lang="en-GB" sz="4800" dirty="0">
                <a:solidFill>
                  <a:schemeClr val="accent3"/>
                </a:solidFill>
              </a:rPr>
              <a:t>11%</a:t>
            </a:r>
          </a:p>
        </p:txBody>
      </p:sp>
      <p:sp>
        <p:nvSpPr>
          <p:cNvPr id="13" name="Title 1"/>
          <p:cNvSpPr txBox="1">
            <a:spLocks/>
          </p:cNvSpPr>
          <p:nvPr/>
        </p:nvSpPr>
        <p:spPr>
          <a:xfrm>
            <a:off x="9945513" y="4886992"/>
            <a:ext cx="847619" cy="457564"/>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r"/>
            <a:r>
              <a:rPr lang="en-GB" sz="4800" dirty="0">
                <a:solidFill>
                  <a:schemeClr val="accent3"/>
                </a:solidFill>
              </a:rPr>
              <a:t>0%</a:t>
            </a:r>
          </a:p>
        </p:txBody>
      </p:sp>
      <p:sp>
        <p:nvSpPr>
          <p:cNvPr id="19" name="TextBox 18"/>
          <p:cNvSpPr txBox="1"/>
          <p:nvPr/>
        </p:nvSpPr>
        <p:spPr>
          <a:xfrm>
            <a:off x="4001435" y="5228727"/>
            <a:ext cx="109537" cy="219075"/>
          </a:xfrm>
          <a:prstGeom prst="rect">
            <a:avLst/>
          </a:prstGeom>
          <a:noFill/>
        </p:spPr>
        <p:txBody>
          <a:bodyPr wrap="square" lIns="0" tIns="0" rIns="0" bIns="0" rtlCol="0">
            <a:noAutofit/>
          </a:bodyPr>
          <a:lstStyle/>
          <a:p>
            <a:r>
              <a:rPr lang="en-US" sz="1500" dirty="0">
                <a:solidFill>
                  <a:schemeClr val="bg1"/>
                </a:solidFill>
              </a:rPr>
              <a:t>1</a:t>
            </a:r>
          </a:p>
        </p:txBody>
      </p:sp>
      <p:sp>
        <p:nvSpPr>
          <p:cNvPr id="20" name="TextBox 19"/>
          <p:cNvSpPr txBox="1"/>
          <p:nvPr/>
        </p:nvSpPr>
        <p:spPr>
          <a:xfrm>
            <a:off x="8459554" y="4534355"/>
            <a:ext cx="109537" cy="219075"/>
          </a:xfrm>
          <a:prstGeom prst="rect">
            <a:avLst/>
          </a:prstGeom>
          <a:noFill/>
        </p:spPr>
        <p:txBody>
          <a:bodyPr wrap="square" lIns="0" tIns="0" rIns="0" bIns="0" rtlCol="0">
            <a:noAutofit/>
          </a:bodyPr>
          <a:lstStyle/>
          <a:p>
            <a:r>
              <a:rPr lang="en-US" sz="1500" dirty="0">
                <a:solidFill>
                  <a:schemeClr val="bg1"/>
                </a:solidFill>
              </a:rPr>
              <a:t>2</a:t>
            </a:r>
          </a:p>
        </p:txBody>
      </p:sp>
      <p:sp>
        <p:nvSpPr>
          <p:cNvPr id="21" name="TextBox 20"/>
          <p:cNvSpPr txBox="1"/>
          <p:nvPr/>
        </p:nvSpPr>
        <p:spPr>
          <a:xfrm>
            <a:off x="8950302" y="4534355"/>
            <a:ext cx="109537" cy="219075"/>
          </a:xfrm>
          <a:prstGeom prst="rect">
            <a:avLst/>
          </a:prstGeom>
          <a:noFill/>
        </p:spPr>
        <p:txBody>
          <a:bodyPr wrap="square" lIns="0" tIns="0" rIns="0" bIns="0" rtlCol="0">
            <a:noAutofit/>
          </a:bodyPr>
          <a:lstStyle/>
          <a:p>
            <a:r>
              <a:rPr lang="en-US" sz="1500" dirty="0">
                <a:solidFill>
                  <a:schemeClr val="bg1"/>
                </a:solidFill>
              </a:rPr>
              <a:t>3</a:t>
            </a:r>
          </a:p>
        </p:txBody>
      </p:sp>
      <p:sp>
        <p:nvSpPr>
          <p:cNvPr id="22" name="TextBox 21"/>
          <p:cNvSpPr txBox="1"/>
          <p:nvPr/>
        </p:nvSpPr>
        <p:spPr>
          <a:xfrm>
            <a:off x="9438248" y="4534355"/>
            <a:ext cx="109537" cy="219075"/>
          </a:xfrm>
          <a:prstGeom prst="rect">
            <a:avLst/>
          </a:prstGeom>
          <a:noFill/>
        </p:spPr>
        <p:txBody>
          <a:bodyPr wrap="square" lIns="0" tIns="0" rIns="0" bIns="0" rtlCol="0">
            <a:noAutofit/>
          </a:bodyPr>
          <a:lstStyle/>
          <a:p>
            <a:r>
              <a:rPr lang="en-US" sz="1500" dirty="0">
                <a:solidFill>
                  <a:schemeClr val="bg1"/>
                </a:solidFill>
              </a:rPr>
              <a:t>4</a:t>
            </a:r>
          </a:p>
        </p:txBody>
      </p:sp>
      <p:sp>
        <p:nvSpPr>
          <p:cNvPr id="23" name="TextBox 22"/>
          <p:cNvSpPr txBox="1"/>
          <p:nvPr/>
        </p:nvSpPr>
        <p:spPr>
          <a:xfrm>
            <a:off x="4406877" y="4001198"/>
            <a:ext cx="109537" cy="219075"/>
          </a:xfrm>
          <a:prstGeom prst="rect">
            <a:avLst/>
          </a:prstGeom>
          <a:noFill/>
        </p:spPr>
        <p:txBody>
          <a:bodyPr wrap="square" lIns="0" tIns="0" rIns="0" bIns="0" rtlCol="0">
            <a:noAutofit/>
          </a:bodyPr>
          <a:lstStyle/>
          <a:p>
            <a:r>
              <a:rPr lang="en-US" sz="1500" dirty="0">
                <a:solidFill>
                  <a:schemeClr val="bg1"/>
                </a:solidFill>
              </a:rPr>
              <a:t>5</a:t>
            </a:r>
          </a:p>
        </p:txBody>
      </p:sp>
      <p:sp>
        <p:nvSpPr>
          <p:cNvPr id="24" name="TextBox 23"/>
          <p:cNvSpPr txBox="1"/>
          <p:nvPr/>
        </p:nvSpPr>
        <p:spPr>
          <a:xfrm>
            <a:off x="8341183" y="3315704"/>
            <a:ext cx="109537" cy="219075"/>
          </a:xfrm>
          <a:prstGeom prst="rect">
            <a:avLst/>
          </a:prstGeom>
          <a:noFill/>
        </p:spPr>
        <p:txBody>
          <a:bodyPr wrap="square" lIns="0" tIns="0" rIns="0" bIns="0" rtlCol="0">
            <a:noAutofit/>
          </a:bodyPr>
          <a:lstStyle/>
          <a:p>
            <a:r>
              <a:rPr lang="en-US" sz="1500" dirty="0">
                <a:solidFill>
                  <a:schemeClr val="bg1"/>
                </a:solidFill>
              </a:rPr>
              <a:t>6</a:t>
            </a:r>
          </a:p>
        </p:txBody>
      </p:sp>
      <p:sp>
        <p:nvSpPr>
          <p:cNvPr id="25" name="TextBox 24"/>
          <p:cNvSpPr txBox="1"/>
          <p:nvPr/>
        </p:nvSpPr>
        <p:spPr>
          <a:xfrm>
            <a:off x="8831901" y="3315704"/>
            <a:ext cx="109537" cy="219075"/>
          </a:xfrm>
          <a:prstGeom prst="rect">
            <a:avLst/>
          </a:prstGeom>
          <a:noFill/>
        </p:spPr>
        <p:txBody>
          <a:bodyPr wrap="square" lIns="0" tIns="0" rIns="0" bIns="0" rtlCol="0">
            <a:noAutofit/>
          </a:bodyPr>
          <a:lstStyle/>
          <a:p>
            <a:r>
              <a:rPr lang="en-US" sz="1500" dirty="0">
                <a:solidFill>
                  <a:schemeClr val="bg1"/>
                </a:solidFill>
              </a:rPr>
              <a:t>7</a:t>
            </a:r>
          </a:p>
        </p:txBody>
      </p:sp>
      <p:sp>
        <p:nvSpPr>
          <p:cNvPr id="26" name="TextBox 25"/>
          <p:cNvSpPr txBox="1"/>
          <p:nvPr/>
        </p:nvSpPr>
        <p:spPr>
          <a:xfrm>
            <a:off x="9324641" y="3315704"/>
            <a:ext cx="109537" cy="219075"/>
          </a:xfrm>
          <a:prstGeom prst="rect">
            <a:avLst/>
          </a:prstGeom>
          <a:noFill/>
        </p:spPr>
        <p:txBody>
          <a:bodyPr wrap="square" lIns="0" tIns="0" rIns="0" bIns="0" rtlCol="0">
            <a:noAutofit/>
          </a:bodyPr>
          <a:lstStyle/>
          <a:p>
            <a:r>
              <a:rPr lang="en-US" sz="1500" dirty="0">
                <a:solidFill>
                  <a:schemeClr val="bg1"/>
                </a:solidFill>
              </a:rPr>
              <a:t>8</a:t>
            </a:r>
          </a:p>
        </p:txBody>
      </p:sp>
      <p:sp>
        <p:nvSpPr>
          <p:cNvPr id="27" name="AutoShape 3"/>
          <p:cNvSpPr>
            <a:spLocks noChangeAspect="1" noChangeArrowheads="1" noTextEdit="1"/>
          </p:cNvSpPr>
          <p:nvPr/>
        </p:nvSpPr>
        <p:spPr bwMode="auto">
          <a:xfrm>
            <a:off x="-851241" y="4061565"/>
            <a:ext cx="3903662" cy="330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6" name="Freeform 9"/>
          <p:cNvSpPr>
            <a:spLocks/>
          </p:cNvSpPr>
          <p:nvPr/>
        </p:nvSpPr>
        <p:spPr bwMode="auto">
          <a:xfrm rot="5400000">
            <a:off x="6180392" y="2559986"/>
            <a:ext cx="458787" cy="3309938"/>
          </a:xfrm>
          <a:custGeom>
            <a:avLst/>
            <a:gdLst>
              <a:gd name="T0" fmla="*/ 110 w 133"/>
              <a:gd name="T1" fmla="*/ 956 h 956"/>
              <a:gd name="T2" fmla="*/ 110 w 133"/>
              <a:gd name="T3" fmla="*/ 54 h 956"/>
              <a:gd name="T4" fmla="*/ 126 w 133"/>
              <a:gd name="T5" fmla="*/ 54 h 956"/>
              <a:gd name="T6" fmla="*/ 132 w 133"/>
              <a:gd name="T7" fmla="*/ 49 h 956"/>
              <a:gd name="T8" fmla="*/ 128 w 133"/>
              <a:gd name="T9" fmla="*/ 44 h 956"/>
              <a:gd name="T10" fmla="*/ 74 w 133"/>
              <a:gd name="T11" fmla="*/ 4 h 956"/>
              <a:gd name="T12" fmla="*/ 59 w 133"/>
              <a:gd name="T13" fmla="*/ 4 h 956"/>
              <a:gd name="T14" fmla="*/ 2 w 133"/>
              <a:gd name="T15" fmla="*/ 46 h 956"/>
              <a:gd name="T16" fmla="*/ 0 w 133"/>
              <a:gd name="T17" fmla="*/ 51 h 956"/>
              <a:gd name="T18" fmla="*/ 7 w 133"/>
              <a:gd name="T19" fmla="*/ 54 h 956"/>
              <a:gd name="T20" fmla="*/ 23 w 133"/>
              <a:gd name="T21" fmla="*/ 54 h 956"/>
              <a:gd name="T22" fmla="*/ 23 w 133"/>
              <a:gd name="T23" fmla="*/ 956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956">
                <a:moveTo>
                  <a:pt x="110" y="956"/>
                </a:moveTo>
                <a:cubicBezTo>
                  <a:pt x="110" y="54"/>
                  <a:pt x="110" y="54"/>
                  <a:pt x="110" y="54"/>
                </a:cubicBezTo>
                <a:cubicBezTo>
                  <a:pt x="110" y="54"/>
                  <a:pt x="120" y="54"/>
                  <a:pt x="126" y="54"/>
                </a:cubicBezTo>
                <a:cubicBezTo>
                  <a:pt x="130" y="54"/>
                  <a:pt x="133" y="51"/>
                  <a:pt x="132" y="49"/>
                </a:cubicBezTo>
                <a:cubicBezTo>
                  <a:pt x="132" y="46"/>
                  <a:pt x="128" y="44"/>
                  <a:pt x="128" y="44"/>
                </a:cubicBezTo>
                <a:cubicBezTo>
                  <a:pt x="74" y="4"/>
                  <a:pt x="74" y="4"/>
                  <a:pt x="74" y="4"/>
                </a:cubicBezTo>
                <a:cubicBezTo>
                  <a:pt x="66" y="0"/>
                  <a:pt x="59" y="4"/>
                  <a:pt x="59" y="4"/>
                </a:cubicBezTo>
                <a:cubicBezTo>
                  <a:pt x="2" y="46"/>
                  <a:pt x="2" y="46"/>
                  <a:pt x="2" y="46"/>
                </a:cubicBezTo>
                <a:cubicBezTo>
                  <a:pt x="2" y="46"/>
                  <a:pt x="0" y="48"/>
                  <a:pt x="0" y="51"/>
                </a:cubicBezTo>
                <a:cubicBezTo>
                  <a:pt x="1" y="54"/>
                  <a:pt x="7" y="54"/>
                  <a:pt x="7" y="54"/>
                </a:cubicBezTo>
                <a:cubicBezTo>
                  <a:pt x="23" y="54"/>
                  <a:pt x="23" y="54"/>
                  <a:pt x="23" y="54"/>
                </a:cubicBezTo>
                <a:cubicBezTo>
                  <a:pt x="23" y="956"/>
                  <a:pt x="23" y="956"/>
                  <a:pt x="23" y="956"/>
                </a:cubicBezTo>
              </a:path>
            </a:pathLst>
          </a:custGeom>
          <a:solidFill>
            <a:srgbClr val="EAAA00"/>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37" name="Freeform 7"/>
          <p:cNvSpPr>
            <a:spLocks/>
          </p:cNvSpPr>
          <p:nvPr/>
        </p:nvSpPr>
        <p:spPr bwMode="auto">
          <a:xfrm rot="5400000">
            <a:off x="4781205" y="4418869"/>
            <a:ext cx="458787" cy="504000"/>
          </a:xfrm>
          <a:custGeom>
            <a:avLst/>
            <a:gdLst>
              <a:gd name="T0" fmla="*/ 110 w 133"/>
              <a:gd name="T1" fmla="*/ 183 h 183"/>
              <a:gd name="T2" fmla="*/ 110 w 133"/>
              <a:gd name="T3" fmla="*/ 55 h 183"/>
              <a:gd name="T4" fmla="*/ 126 w 133"/>
              <a:gd name="T5" fmla="*/ 55 h 183"/>
              <a:gd name="T6" fmla="*/ 133 w 133"/>
              <a:gd name="T7" fmla="*/ 49 h 183"/>
              <a:gd name="T8" fmla="*/ 129 w 133"/>
              <a:gd name="T9" fmla="*/ 45 h 183"/>
              <a:gd name="T10" fmla="*/ 75 w 133"/>
              <a:gd name="T11" fmla="*/ 5 h 183"/>
              <a:gd name="T12" fmla="*/ 59 w 133"/>
              <a:gd name="T13" fmla="*/ 5 h 183"/>
              <a:gd name="T14" fmla="*/ 2 w 133"/>
              <a:gd name="T15" fmla="*/ 47 h 183"/>
              <a:gd name="T16" fmla="*/ 1 w 133"/>
              <a:gd name="T17" fmla="*/ 52 h 183"/>
              <a:gd name="T18" fmla="*/ 7 w 133"/>
              <a:gd name="T19" fmla="*/ 55 h 183"/>
              <a:gd name="T20" fmla="*/ 23 w 133"/>
              <a:gd name="T21" fmla="*/ 55 h 183"/>
              <a:gd name="T22" fmla="*/ 23 w 133"/>
              <a:gd name="T23" fmla="*/ 18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183">
                <a:moveTo>
                  <a:pt x="110" y="183"/>
                </a:moveTo>
                <a:cubicBezTo>
                  <a:pt x="110" y="55"/>
                  <a:pt x="110" y="55"/>
                  <a:pt x="110" y="55"/>
                </a:cubicBezTo>
                <a:cubicBezTo>
                  <a:pt x="110" y="55"/>
                  <a:pt x="121" y="54"/>
                  <a:pt x="126" y="55"/>
                </a:cubicBezTo>
                <a:cubicBezTo>
                  <a:pt x="130" y="55"/>
                  <a:pt x="133" y="52"/>
                  <a:pt x="133" y="49"/>
                </a:cubicBezTo>
                <a:cubicBezTo>
                  <a:pt x="132" y="47"/>
                  <a:pt x="129" y="45"/>
                  <a:pt x="129" y="45"/>
                </a:cubicBezTo>
                <a:cubicBezTo>
                  <a:pt x="75" y="5"/>
                  <a:pt x="75" y="5"/>
                  <a:pt x="75" y="5"/>
                </a:cubicBezTo>
                <a:cubicBezTo>
                  <a:pt x="66" y="0"/>
                  <a:pt x="59" y="5"/>
                  <a:pt x="59" y="5"/>
                </a:cubicBezTo>
                <a:cubicBezTo>
                  <a:pt x="2" y="47"/>
                  <a:pt x="2" y="47"/>
                  <a:pt x="2" y="47"/>
                </a:cubicBezTo>
                <a:cubicBezTo>
                  <a:pt x="2" y="47"/>
                  <a:pt x="0" y="48"/>
                  <a:pt x="1" y="52"/>
                </a:cubicBezTo>
                <a:cubicBezTo>
                  <a:pt x="1" y="55"/>
                  <a:pt x="7" y="55"/>
                  <a:pt x="7" y="55"/>
                </a:cubicBezTo>
                <a:cubicBezTo>
                  <a:pt x="23" y="55"/>
                  <a:pt x="23" y="55"/>
                  <a:pt x="23" y="55"/>
                </a:cubicBezTo>
                <a:cubicBezTo>
                  <a:pt x="23" y="183"/>
                  <a:pt x="23" y="183"/>
                  <a:pt x="23" y="183"/>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8" name="Freeform 20"/>
          <p:cNvSpPr>
            <a:spLocks/>
          </p:cNvSpPr>
          <p:nvPr/>
        </p:nvSpPr>
        <p:spPr bwMode="auto">
          <a:xfrm rot="5400000">
            <a:off x="4584383" y="5054782"/>
            <a:ext cx="458787" cy="144000"/>
          </a:xfrm>
          <a:custGeom>
            <a:avLst/>
            <a:gdLst>
              <a:gd name="T0" fmla="*/ 110 w 133"/>
              <a:gd name="T1" fmla="*/ 39 h 39"/>
              <a:gd name="T2" fmla="*/ 110 w 133"/>
              <a:gd name="T3" fmla="*/ 33 h 39"/>
              <a:gd name="T4" fmla="*/ 126 w 133"/>
              <a:gd name="T5" fmla="*/ 33 h 39"/>
              <a:gd name="T6" fmla="*/ 132 w 133"/>
              <a:gd name="T7" fmla="*/ 30 h 39"/>
              <a:gd name="T8" fmla="*/ 129 w 133"/>
              <a:gd name="T9" fmla="*/ 27 h 39"/>
              <a:gd name="T10" fmla="*/ 75 w 133"/>
              <a:gd name="T11" fmla="*/ 2 h 39"/>
              <a:gd name="T12" fmla="*/ 59 w 133"/>
              <a:gd name="T13" fmla="*/ 2 h 39"/>
              <a:gd name="T14" fmla="*/ 2 w 133"/>
              <a:gd name="T15" fmla="*/ 29 h 39"/>
              <a:gd name="T16" fmla="*/ 1 w 133"/>
              <a:gd name="T17" fmla="*/ 32 h 39"/>
              <a:gd name="T18" fmla="*/ 7 w 133"/>
              <a:gd name="T19" fmla="*/ 34 h 39"/>
              <a:gd name="T20" fmla="*/ 23 w 133"/>
              <a:gd name="T21" fmla="*/ 34 h 39"/>
              <a:gd name="T22" fmla="*/ 23 w 133"/>
              <a:gd name="T23"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39">
                <a:moveTo>
                  <a:pt x="110" y="39"/>
                </a:moveTo>
                <a:cubicBezTo>
                  <a:pt x="110" y="33"/>
                  <a:pt x="110" y="33"/>
                  <a:pt x="110" y="33"/>
                </a:cubicBezTo>
                <a:cubicBezTo>
                  <a:pt x="110" y="33"/>
                  <a:pt x="120" y="33"/>
                  <a:pt x="126" y="33"/>
                </a:cubicBezTo>
                <a:cubicBezTo>
                  <a:pt x="130" y="33"/>
                  <a:pt x="133" y="32"/>
                  <a:pt x="132" y="30"/>
                </a:cubicBezTo>
                <a:cubicBezTo>
                  <a:pt x="132" y="29"/>
                  <a:pt x="129" y="27"/>
                  <a:pt x="129" y="27"/>
                </a:cubicBezTo>
                <a:cubicBezTo>
                  <a:pt x="75" y="2"/>
                  <a:pt x="75" y="2"/>
                  <a:pt x="75" y="2"/>
                </a:cubicBezTo>
                <a:cubicBezTo>
                  <a:pt x="66" y="0"/>
                  <a:pt x="59" y="2"/>
                  <a:pt x="59" y="2"/>
                </a:cubicBezTo>
                <a:cubicBezTo>
                  <a:pt x="2" y="29"/>
                  <a:pt x="2" y="29"/>
                  <a:pt x="2" y="29"/>
                </a:cubicBezTo>
                <a:cubicBezTo>
                  <a:pt x="2" y="29"/>
                  <a:pt x="0" y="29"/>
                  <a:pt x="1" y="32"/>
                </a:cubicBezTo>
                <a:cubicBezTo>
                  <a:pt x="1" y="34"/>
                  <a:pt x="7" y="34"/>
                  <a:pt x="7" y="34"/>
                </a:cubicBezTo>
                <a:cubicBezTo>
                  <a:pt x="23" y="34"/>
                  <a:pt x="23" y="34"/>
                  <a:pt x="23" y="34"/>
                </a:cubicBezTo>
                <a:cubicBezTo>
                  <a:pt x="23" y="39"/>
                  <a:pt x="23" y="39"/>
                  <a:pt x="23" y="39"/>
                </a:cubicBezTo>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dirty="0"/>
          </a:p>
        </p:txBody>
      </p:sp>
      <p:cxnSp>
        <p:nvCxnSpPr>
          <p:cNvPr id="39" name="Straight Connector 38"/>
          <p:cNvCxnSpPr/>
          <p:nvPr/>
        </p:nvCxnSpPr>
        <p:spPr>
          <a:xfrm flipV="1">
            <a:off x="4754816" y="3016236"/>
            <a:ext cx="6012000" cy="1"/>
          </a:xfrm>
          <a:prstGeom prst="line">
            <a:avLst/>
          </a:prstGeom>
          <a:ln w="9525">
            <a:solidFill>
              <a:schemeClr val="accent3"/>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0" name="Title 1"/>
          <p:cNvSpPr txBox="1">
            <a:spLocks/>
          </p:cNvSpPr>
          <p:nvPr/>
        </p:nvSpPr>
        <p:spPr>
          <a:xfrm>
            <a:off x="10049615" y="1123793"/>
            <a:ext cx="753573" cy="459736"/>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r"/>
            <a:r>
              <a:rPr lang="en-GB" sz="4800" dirty="0">
                <a:solidFill>
                  <a:schemeClr val="accent3"/>
                </a:solidFill>
              </a:rPr>
              <a:t>80%</a:t>
            </a:r>
          </a:p>
        </p:txBody>
      </p:sp>
      <p:sp>
        <p:nvSpPr>
          <p:cNvPr id="41" name="Title 1"/>
          <p:cNvSpPr txBox="1">
            <a:spLocks/>
          </p:cNvSpPr>
          <p:nvPr/>
        </p:nvSpPr>
        <p:spPr>
          <a:xfrm>
            <a:off x="10058132" y="1719133"/>
            <a:ext cx="745056" cy="365657"/>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r"/>
            <a:r>
              <a:rPr lang="en-GB" sz="4800" dirty="0">
                <a:solidFill>
                  <a:schemeClr val="accent3"/>
                </a:solidFill>
              </a:rPr>
              <a:t>13%</a:t>
            </a:r>
          </a:p>
        </p:txBody>
      </p:sp>
      <p:sp>
        <p:nvSpPr>
          <p:cNvPr id="42" name="Title 1"/>
          <p:cNvSpPr txBox="1">
            <a:spLocks/>
          </p:cNvSpPr>
          <p:nvPr/>
        </p:nvSpPr>
        <p:spPr>
          <a:xfrm>
            <a:off x="9955569" y="2220394"/>
            <a:ext cx="847619" cy="457564"/>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r"/>
            <a:r>
              <a:rPr lang="en-GB" sz="4800" dirty="0">
                <a:solidFill>
                  <a:schemeClr val="accent3"/>
                </a:solidFill>
              </a:rPr>
              <a:t>6%</a:t>
            </a:r>
          </a:p>
        </p:txBody>
      </p:sp>
      <p:sp>
        <p:nvSpPr>
          <p:cNvPr id="46" name="TextBox 45"/>
          <p:cNvSpPr txBox="1"/>
          <p:nvPr/>
        </p:nvSpPr>
        <p:spPr>
          <a:xfrm>
            <a:off x="5500661" y="2406701"/>
            <a:ext cx="109537" cy="219075"/>
          </a:xfrm>
          <a:prstGeom prst="rect">
            <a:avLst/>
          </a:prstGeom>
          <a:noFill/>
        </p:spPr>
        <p:txBody>
          <a:bodyPr wrap="square" lIns="0" tIns="0" rIns="0" bIns="0" rtlCol="0">
            <a:noAutofit/>
          </a:bodyPr>
          <a:lstStyle/>
          <a:p>
            <a:r>
              <a:rPr lang="en-US" sz="1500" dirty="0">
                <a:solidFill>
                  <a:schemeClr val="bg1"/>
                </a:solidFill>
              </a:rPr>
              <a:t>6</a:t>
            </a:r>
          </a:p>
        </p:txBody>
      </p:sp>
      <p:sp>
        <p:nvSpPr>
          <p:cNvPr id="47" name="TextBox 46"/>
          <p:cNvSpPr txBox="1"/>
          <p:nvPr/>
        </p:nvSpPr>
        <p:spPr>
          <a:xfrm>
            <a:off x="5991379" y="2406701"/>
            <a:ext cx="109537" cy="219075"/>
          </a:xfrm>
          <a:prstGeom prst="rect">
            <a:avLst/>
          </a:prstGeom>
          <a:noFill/>
        </p:spPr>
        <p:txBody>
          <a:bodyPr wrap="square" lIns="0" tIns="0" rIns="0" bIns="0" rtlCol="0">
            <a:noAutofit/>
          </a:bodyPr>
          <a:lstStyle/>
          <a:p>
            <a:r>
              <a:rPr lang="en-US" sz="1500" dirty="0">
                <a:solidFill>
                  <a:schemeClr val="bg1"/>
                </a:solidFill>
              </a:rPr>
              <a:t>7</a:t>
            </a:r>
          </a:p>
        </p:txBody>
      </p:sp>
      <p:sp>
        <p:nvSpPr>
          <p:cNvPr id="48" name="TextBox 47"/>
          <p:cNvSpPr txBox="1"/>
          <p:nvPr/>
        </p:nvSpPr>
        <p:spPr>
          <a:xfrm>
            <a:off x="6484119" y="2406701"/>
            <a:ext cx="109537" cy="219075"/>
          </a:xfrm>
          <a:prstGeom prst="rect">
            <a:avLst/>
          </a:prstGeom>
          <a:noFill/>
        </p:spPr>
        <p:txBody>
          <a:bodyPr wrap="square" lIns="0" tIns="0" rIns="0" bIns="0" rtlCol="0">
            <a:noAutofit/>
          </a:bodyPr>
          <a:lstStyle/>
          <a:p>
            <a:r>
              <a:rPr lang="en-US" sz="1500" dirty="0">
                <a:solidFill>
                  <a:schemeClr val="bg1"/>
                </a:solidFill>
              </a:rPr>
              <a:t>8</a:t>
            </a:r>
          </a:p>
        </p:txBody>
      </p:sp>
      <p:sp>
        <p:nvSpPr>
          <p:cNvPr id="49" name="Freeform 9"/>
          <p:cNvSpPr>
            <a:spLocks/>
          </p:cNvSpPr>
          <p:nvPr/>
        </p:nvSpPr>
        <p:spPr bwMode="auto">
          <a:xfrm rot="5400000">
            <a:off x="6001424" y="-65578"/>
            <a:ext cx="458787" cy="2952000"/>
          </a:xfrm>
          <a:custGeom>
            <a:avLst/>
            <a:gdLst>
              <a:gd name="T0" fmla="*/ 110 w 133"/>
              <a:gd name="T1" fmla="*/ 956 h 956"/>
              <a:gd name="T2" fmla="*/ 110 w 133"/>
              <a:gd name="T3" fmla="*/ 54 h 956"/>
              <a:gd name="T4" fmla="*/ 126 w 133"/>
              <a:gd name="T5" fmla="*/ 54 h 956"/>
              <a:gd name="T6" fmla="*/ 132 w 133"/>
              <a:gd name="T7" fmla="*/ 49 h 956"/>
              <a:gd name="T8" fmla="*/ 128 w 133"/>
              <a:gd name="T9" fmla="*/ 44 h 956"/>
              <a:gd name="T10" fmla="*/ 74 w 133"/>
              <a:gd name="T11" fmla="*/ 4 h 956"/>
              <a:gd name="T12" fmla="*/ 59 w 133"/>
              <a:gd name="T13" fmla="*/ 4 h 956"/>
              <a:gd name="T14" fmla="*/ 2 w 133"/>
              <a:gd name="T15" fmla="*/ 46 h 956"/>
              <a:gd name="T16" fmla="*/ 0 w 133"/>
              <a:gd name="T17" fmla="*/ 51 h 956"/>
              <a:gd name="T18" fmla="*/ 7 w 133"/>
              <a:gd name="T19" fmla="*/ 54 h 956"/>
              <a:gd name="T20" fmla="*/ 23 w 133"/>
              <a:gd name="T21" fmla="*/ 54 h 956"/>
              <a:gd name="T22" fmla="*/ 23 w 133"/>
              <a:gd name="T23" fmla="*/ 956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956">
                <a:moveTo>
                  <a:pt x="110" y="956"/>
                </a:moveTo>
                <a:cubicBezTo>
                  <a:pt x="110" y="54"/>
                  <a:pt x="110" y="54"/>
                  <a:pt x="110" y="54"/>
                </a:cubicBezTo>
                <a:cubicBezTo>
                  <a:pt x="110" y="54"/>
                  <a:pt x="120" y="54"/>
                  <a:pt x="126" y="54"/>
                </a:cubicBezTo>
                <a:cubicBezTo>
                  <a:pt x="130" y="54"/>
                  <a:pt x="133" y="51"/>
                  <a:pt x="132" y="49"/>
                </a:cubicBezTo>
                <a:cubicBezTo>
                  <a:pt x="132" y="46"/>
                  <a:pt x="128" y="44"/>
                  <a:pt x="128" y="44"/>
                </a:cubicBezTo>
                <a:cubicBezTo>
                  <a:pt x="74" y="4"/>
                  <a:pt x="74" y="4"/>
                  <a:pt x="74" y="4"/>
                </a:cubicBezTo>
                <a:cubicBezTo>
                  <a:pt x="66" y="0"/>
                  <a:pt x="59" y="4"/>
                  <a:pt x="59" y="4"/>
                </a:cubicBezTo>
                <a:cubicBezTo>
                  <a:pt x="2" y="46"/>
                  <a:pt x="2" y="46"/>
                  <a:pt x="2" y="46"/>
                </a:cubicBezTo>
                <a:cubicBezTo>
                  <a:pt x="2" y="46"/>
                  <a:pt x="0" y="48"/>
                  <a:pt x="0" y="51"/>
                </a:cubicBezTo>
                <a:cubicBezTo>
                  <a:pt x="1" y="54"/>
                  <a:pt x="7" y="54"/>
                  <a:pt x="7" y="54"/>
                </a:cubicBezTo>
                <a:cubicBezTo>
                  <a:pt x="23" y="54"/>
                  <a:pt x="23" y="54"/>
                  <a:pt x="23" y="54"/>
                </a:cubicBezTo>
                <a:cubicBezTo>
                  <a:pt x="23" y="956"/>
                  <a:pt x="23" y="956"/>
                  <a:pt x="23" y="956"/>
                </a:cubicBezTo>
              </a:path>
            </a:pathLst>
          </a:custGeom>
          <a:solidFill>
            <a:srgbClr val="00A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0" name="Freeform 7"/>
          <p:cNvSpPr>
            <a:spLocks/>
          </p:cNvSpPr>
          <p:nvPr/>
        </p:nvSpPr>
        <p:spPr bwMode="auto">
          <a:xfrm rot="5400000">
            <a:off x="4850751" y="1586696"/>
            <a:ext cx="458787" cy="633413"/>
          </a:xfrm>
          <a:custGeom>
            <a:avLst/>
            <a:gdLst>
              <a:gd name="T0" fmla="*/ 110 w 133"/>
              <a:gd name="T1" fmla="*/ 183 h 183"/>
              <a:gd name="T2" fmla="*/ 110 w 133"/>
              <a:gd name="T3" fmla="*/ 55 h 183"/>
              <a:gd name="T4" fmla="*/ 126 w 133"/>
              <a:gd name="T5" fmla="*/ 55 h 183"/>
              <a:gd name="T6" fmla="*/ 133 w 133"/>
              <a:gd name="T7" fmla="*/ 49 h 183"/>
              <a:gd name="T8" fmla="*/ 129 w 133"/>
              <a:gd name="T9" fmla="*/ 45 h 183"/>
              <a:gd name="T10" fmla="*/ 75 w 133"/>
              <a:gd name="T11" fmla="*/ 5 h 183"/>
              <a:gd name="T12" fmla="*/ 59 w 133"/>
              <a:gd name="T13" fmla="*/ 5 h 183"/>
              <a:gd name="T14" fmla="*/ 2 w 133"/>
              <a:gd name="T15" fmla="*/ 47 h 183"/>
              <a:gd name="T16" fmla="*/ 1 w 133"/>
              <a:gd name="T17" fmla="*/ 52 h 183"/>
              <a:gd name="T18" fmla="*/ 7 w 133"/>
              <a:gd name="T19" fmla="*/ 55 h 183"/>
              <a:gd name="T20" fmla="*/ 23 w 133"/>
              <a:gd name="T21" fmla="*/ 55 h 183"/>
              <a:gd name="T22" fmla="*/ 23 w 133"/>
              <a:gd name="T23" fmla="*/ 18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183">
                <a:moveTo>
                  <a:pt x="110" y="183"/>
                </a:moveTo>
                <a:cubicBezTo>
                  <a:pt x="110" y="55"/>
                  <a:pt x="110" y="55"/>
                  <a:pt x="110" y="55"/>
                </a:cubicBezTo>
                <a:cubicBezTo>
                  <a:pt x="110" y="55"/>
                  <a:pt x="121" y="54"/>
                  <a:pt x="126" y="55"/>
                </a:cubicBezTo>
                <a:cubicBezTo>
                  <a:pt x="130" y="55"/>
                  <a:pt x="133" y="52"/>
                  <a:pt x="133" y="49"/>
                </a:cubicBezTo>
                <a:cubicBezTo>
                  <a:pt x="132" y="47"/>
                  <a:pt x="129" y="45"/>
                  <a:pt x="129" y="45"/>
                </a:cubicBezTo>
                <a:cubicBezTo>
                  <a:pt x="75" y="5"/>
                  <a:pt x="75" y="5"/>
                  <a:pt x="75" y="5"/>
                </a:cubicBezTo>
                <a:cubicBezTo>
                  <a:pt x="66" y="0"/>
                  <a:pt x="59" y="5"/>
                  <a:pt x="59" y="5"/>
                </a:cubicBezTo>
                <a:cubicBezTo>
                  <a:pt x="2" y="47"/>
                  <a:pt x="2" y="47"/>
                  <a:pt x="2" y="47"/>
                </a:cubicBezTo>
                <a:cubicBezTo>
                  <a:pt x="2" y="47"/>
                  <a:pt x="0" y="48"/>
                  <a:pt x="1" y="52"/>
                </a:cubicBezTo>
                <a:cubicBezTo>
                  <a:pt x="1" y="55"/>
                  <a:pt x="7" y="55"/>
                  <a:pt x="7" y="55"/>
                </a:cubicBezTo>
                <a:cubicBezTo>
                  <a:pt x="23" y="55"/>
                  <a:pt x="23" y="55"/>
                  <a:pt x="23" y="55"/>
                </a:cubicBezTo>
                <a:cubicBezTo>
                  <a:pt x="23" y="183"/>
                  <a:pt x="23" y="183"/>
                  <a:pt x="23" y="183"/>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1" name="Freeform 20"/>
          <p:cNvSpPr>
            <a:spLocks/>
          </p:cNvSpPr>
          <p:nvPr/>
        </p:nvSpPr>
        <p:spPr bwMode="auto">
          <a:xfrm rot="5400000">
            <a:off x="4656384" y="2266350"/>
            <a:ext cx="458787" cy="260066"/>
          </a:xfrm>
          <a:custGeom>
            <a:avLst/>
            <a:gdLst>
              <a:gd name="T0" fmla="*/ 110 w 133"/>
              <a:gd name="T1" fmla="*/ 39 h 39"/>
              <a:gd name="T2" fmla="*/ 110 w 133"/>
              <a:gd name="T3" fmla="*/ 33 h 39"/>
              <a:gd name="T4" fmla="*/ 126 w 133"/>
              <a:gd name="T5" fmla="*/ 33 h 39"/>
              <a:gd name="T6" fmla="*/ 132 w 133"/>
              <a:gd name="T7" fmla="*/ 30 h 39"/>
              <a:gd name="T8" fmla="*/ 129 w 133"/>
              <a:gd name="T9" fmla="*/ 27 h 39"/>
              <a:gd name="T10" fmla="*/ 75 w 133"/>
              <a:gd name="T11" fmla="*/ 2 h 39"/>
              <a:gd name="T12" fmla="*/ 59 w 133"/>
              <a:gd name="T13" fmla="*/ 2 h 39"/>
              <a:gd name="T14" fmla="*/ 2 w 133"/>
              <a:gd name="T15" fmla="*/ 29 h 39"/>
              <a:gd name="T16" fmla="*/ 1 w 133"/>
              <a:gd name="T17" fmla="*/ 32 h 39"/>
              <a:gd name="T18" fmla="*/ 7 w 133"/>
              <a:gd name="T19" fmla="*/ 34 h 39"/>
              <a:gd name="T20" fmla="*/ 23 w 133"/>
              <a:gd name="T21" fmla="*/ 34 h 39"/>
              <a:gd name="T22" fmla="*/ 23 w 133"/>
              <a:gd name="T23"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39">
                <a:moveTo>
                  <a:pt x="110" y="39"/>
                </a:moveTo>
                <a:cubicBezTo>
                  <a:pt x="110" y="33"/>
                  <a:pt x="110" y="33"/>
                  <a:pt x="110" y="33"/>
                </a:cubicBezTo>
                <a:cubicBezTo>
                  <a:pt x="110" y="33"/>
                  <a:pt x="120" y="33"/>
                  <a:pt x="126" y="33"/>
                </a:cubicBezTo>
                <a:cubicBezTo>
                  <a:pt x="130" y="33"/>
                  <a:pt x="133" y="32"/>
                  <a:pt x="132" y="30"/>
                </a:cubicBezTo>
                <a:cubicBezTo>
                  <a:pt x="132" y="29"/>
                  <a:pt x="129" y="27"/>
                  <a:pt x="129" y="27"/>
                </a:cubicBezTo>
                <a:cubicBezTo>
                  <a:pt x="75" y="2"/>
                  <a:pt x="75" y="2"/>
                  <a:pt x="75" y="2"/>
                </a:cubicBezTo>
                <a:cubicBezTo>
                  <a:pt x="66" y="0"/>
                  <a:pt x="59" y="2"/>
                  <a:pt x="59" y="2"/>
                </a:cubicBezTo>
                <a:cubicBezTo>
                  <a:pt x="2" y="29"/>
                  <a:pt x="2" y="29"/>
                  <a:pt x="2" y="29"/>
                </a:cubicBezTo>
                <a:cubicBezTo>
                  <a:pt x="2" y="29"/>
                  <a:pt x="0" y="29"/>
                  <a:pt x="1" y="32"/>
                </a:cubicBezTo>
                <a:cubicBezTo>
                  <a:pt x="1" y="34"/>
                  <a:pt x="7" y="34"/>
                  <a:pt x="7" y="34"/>
                </a:cubicBezTo>
                <a:cubicBezTo>
                  <a:pt x="23" y="34"/>
                  <a:pt x="23" y="34"/>
                  <a:pt x="23" y="34"/>
                </a:cubicBezTo>
                <a:cubicBezTo>
                  <a:pt x="23" y="39"/>
                  <a:pt x="23" y="39"/>
                  <a:pt x="23" y="39"/>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2" name="TextBox 51"/>
          <p:cNvSpPr txBox="1"/>
          <p:nvPr/>
        </p:nvSpPr>
        <p:spPr>
          <a:xfrm>
            <a:off x="4752821" y="479138"/>
            <a:ext cx="1206602" cy="532660"/>
          </a:xfrm>
          <a:prstGeom prst="rect">
            <a:avLst/>
          </a:prstGeom>
          <a:noFill/>
        </p:spPr>
        <p:txBody>
          <a:bodyPr wrap="square" lIns="0" tIns="0" rIns="0" bIns="0" rtlCol="0">
            <a:noAutofit/>
          </a:bodyPr>
          <a:lstStyle/>
          <a:p>
            <a:r>
              <a:rPr lang="nl-NL" sz="4400" b="1" dirty="0">
                <a:solidFill>
                  <a:srgbClr val="0070C0"/>
                </a:solidFill>
                <a:latin typeface="+mj-lt"/>
                <a:ea typeface="+mj-ea"/>
                <a:cs typeface="+mj-cs"/>
              </a:rPr>
              <a:t>Europe</a:t>
            </a:r>
          </a:p>
        </p:txBody>
      </p:sp>
      <p:sp>
        <p:nvSpPr>
          <p:cNvPr id="53" name="TextBox 52"/>
          <p:cNvSpPr txBox="1"/>
          <p:nvPr/>
        </p:nvSpPr>
        <p:spPr>
          <a:xfrm>
            <a:off x="4752821" y="3308568"/>
            <a:ext cx="1597522" cy="532660"/>
          </a:xfrm>
          <a:prstGeom prst="rect">
            <a:avLst/>
          </a:prstGeom>
          <a:noFill/>
        </p:spPr>
        <p:txBody>
          <a:bodyPr wrap="square" lIns="0" tIns="0" rIns="0" bIns="0" rtlCol="0">
            <a:noAutofit/>
          </a:bodyPr>
          <a:lstStyle/>
          <a:p>
            <a:r>
              <a:rPr lang="nl-NL" sz="4400" b="1" dirty="0">
                <a:solidFill>
                  <a:srgbClr val="0070C0"/>
                </a:solidFill>
                <a:latin typeface="+mj-lt"/>
                <a:ea typeface="+mj-ea"/>
                <a:cs typeface="+mj-cs"/>
              </a:rPr>
              <a:t>Belgium</a:t>
            </a:r>
          </a:p>
        </p:txBody>
      </p:sp>
      <p:sp>
        <p:nvSpPr>
          <p:cNvPr id="54" name="TextBox 53"/>
          <p:cNvSpPr txBox="1"/>
          <p:nvPr/>
        </p:nvSpPr>
        <p:spPr>
          <a:xfrm>
            <a:off x="9324641" y="1143678"/>
            <a:ext cx="632123" cy="532660"/>
          </a:xfrm>
          <a:prstGeom prst="rect">
            <a:avLst/>
          </a:prstGeom>
          <a:noFill/>
        </p:spPr>
        <p:txBody>
          <a:bodyPr wrap="square" lIns="0" tIns="0" rIns="0" bIns="0" rtlCol="0">
            <a:noAutofit/>
          </a:bodyPr>
          <a:lstStyle/>
          <a:p>
            <a:pPr algn="r"/>
            <a:r>
              <a:rPr lang="nl-NL" sz="2800" dirty="0">
                <a:solidFill>
                  <a:schemeClr val="accent5"/>
                </a:solidFill>
              </a:rPr>
              <a:t>Yes</a:t>
            </a:r>
            <a:endParaRPr lang="nl-NL" sz="1400" dirty="0">
              <a:solidFill>
                <a:schemeClr val="accent5"/>
              </a:solidFill>
            </a:endParaRPr>
          </a:p>
        </p:txBody>
      </p:sp>
      <p:sp>
        <p:nvSpPr>
          <p:cNvPr id="55" name="TextBox 54"/>
          <p:cNvSpPr txBox="1"/>
          <p:nvPr/>
        </p:nvSpPr>
        <p:spPr>
          <a:xfrm>
            <a:off x="9188197" y="1693531"/>
            <a:ext cx="768567" cy="532660"/>
          </a:xfrm>
          <a:prstGeom prst="rect">
            <a:avLst/>
          </a:prstGeom>
          <a:noFill/>
        </p:spPr>
        <p:txBody>
          <a:bodyPr wrap="square" lIns="0" tIns="0" rIns="0" bIns="0" rtlCol="0">
            <a:noAutofit/>
          </a:bodyPr>
          <a:lstStyle/>
          <a:p>
            <a:pPr algn="r"/>
            <a:r>
              <a:rPr lang="nl-NL" sz="2800" dirty="0">
                <a:solidFill>
                  <a:schemeClr val="accent5"/>
                </a:solidFill>
              </a:rPr>
              <a:t>No</a:t>
            </a:r>
          </a:p>
        </p:txBody>
      </p:sp>
      <p:sp>
        <p:nvSpPr>
          <p:cNvPr id="56" name="TextBox 55"/>
          <p:cNvSpPr txBox="1"/>
          <p:nvPr/>
        </p:nvSpPr>
        <p:spPr>
          <a:xfrm>
            <a:off x="6538831" y="2243383"/>
            <a:ext cx="3417933" cy="532660"/>
          </a:xfrm>
          <a:prstGeom prst="rect">
            <a:avLst/>
          </a:prstGeom>
          <a:noFill/>
        </p:spPr>
        <p:txBody>
          <a:bodyPr wrap="square" lIns="0" tIns="0" rIns="0" bIns="0" rtlCol="0">
            <a:noAutofit/>
          </a:bodyPr>
          <a:lstStyle/>
          <a:p>
            <a:pPr algn="r"/>
            <a:r>
              <a:rPr lang="nl-NL" sz="2800" dirty="0">
                <a:solidFill>
                  <a:schemeClr val="accent5"/>
                </a:solidFill>
              </a:rPr>
              <a:t>No </a:t>
            </a:r>
            <a:r>
              <a:rPr lang="nl-NL" sz="2800" dirty="0" err="1">
                <a:solidFill>
                  <a:schemeClr val="accent5"/>
                </a:solidFill>
              </a:rPr>
              <a:t>answer</a:t>
            </a:r>
            <a:endParaRPr lang="nl-NL" sz="2800" dirty="0">
              <a:solidFill>
                <a:schemeClr val="accent5"/>
              </a:solidFill>
            </a:endParaRPr>
          </a:p>
        </p:txBody>
      </p:sp>
      <p:sp>
        <p:nvSpPr>
          <p:cNvPr id="61" name="TextBox 60"/>
          <p:cNvSpPr txBox="1"/>
          <p:nvPr/>
        </p:nvSpPr>
        <p:spPr>
          <a:xfrm>
            <a:off x="9334697" y="3951574"/>
            <a:ext cx="620872" cy="532660"/>
          </a:xfrm>
          <a:prstGeom prst="rect">
            <a:avLst/>
          </a:prstGeom>
          <a:noFill/>
        </p:spPr>
        <p:txBody>
          <a:bodyPr wrap="square" lIns="0" tIns="0" rIns="0" bIns="0" rtlCol="0">
            <a:noAutofit/>
          </a:bodyPr>
          <a:lstStyle/>
          <a:p>
            <a:pPr algn="r"/>
            <a:r>
              <a:rPr lang="nl-NL" sz="2800" dirty="0">
                <a:solidFill>
                  <a:schemeClr val="accent5"/>
                </a:solidFill>
              </a:rPr>
              <a:t>Yes</a:t>
            </a:r>
          </a:p>
        </p:txBody>
      </p:sp>
      <p:sp>
        <p:nvSpPr>
          <p:cNvPr id="62" name="TextBox 61"/>
          <p:cNvSpPr txBox="1"/>
          <p:nvPr/>
        </p:nvSpPr>
        <p:spPr>
          <a:xfrm>
            <a:off x="9173044" y="4415742"/>
            <a:ext cx="768567" cy="532660"/>
          </a:xfrm>
          <a:prstGeom prst="rect">
            <a:avLst/>
          </a:prstGeom>
          <a:noFill/>
        </p:spPr>
        <p:txBody>
          <a:bodyPr wrap="square" lIns="0" tIns="0" rIns="0" bIns="0" rtlCol="0">
            <a:noAutofit/>
          </a:bodyPr>
          <a:lstStyle/>
          <a:p>
            <a:pPr algn="r"/>
            <a:r>
              <a:rPr lang="nl-NL" sz="2800" dirty="0">
                <a:solidFill>
                  <a:schemeClr val="accent5"/>
                </a:solidFill>
              </a:rPr>
              <a:t>No</a:t>
            </a:r>
          </a:p>
        </p:txBody>
      </p:sp>
      <p:sp>
        <p:nvSpPr>
          <p:cNvPr id="63" name="TextBox 62"/>
          <p:cNvSpPr txBox="1"/>
          <p:nvPr/>
        </p:nvSpPr>
        <p:spPr>
          <a:xfrm>
            <a:off x="7560397" y="4879909"/>
            <a:ext cx="2437013" cy="532660"/>
          </a:xfrm>
          <a:prstGeom prst="rect">
            <a:avLst/>
          </a:prstGeom>
          <a:noFill/>
        </p:spPr>
        <p:txBody>
          <a:bodyPr wrap="square" lIns="0" tIns="0" rIns="0" bIns="0" rtlCol="0">
            <a:noAutofit/>
          </a:bodyPr>
          <a:lstStyle/>
          <a:p>
            <a:pPr algn="r"/>
            <a:r>
              <a:rPr lang="nl-NL" sz="2800" dirty="0">
                <a:solidFill>
                  <a:schemeClr val="accent5"/>
                </a:solidFill>
              </a:rPr>
              <a:t>No </a:t>
            </a:r>
            <a:r>
              <a:rPr lang="nl-NL" sz="2800" dirty="0" err="1">
                <a:solidFill>
                  <a:schemeClr val="accent5"/>
                </a:solidFill>
              </a:rPr>
              <a:t>answer</a:t>
            </a:r>
            <a:endParaRPr lang="nl-NL" sz="2800" dirty="0">
              <a:solidFill>
                <a:schemeClr val="accent5"/>
              </a:solidFill>
            </a:endParaRPr>
          </a:p>
        </p:txBody>
      </p:sp>
      <p:pic>
        <p:nvPicPr>
          <p:cNvPr id="57" name="Picture 5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8042" y="6450981"/>
            <a:ext cx="504000" cy="372309"/>
          </a:xfrm>
          <a:prstGeom prst="rect">
            <a:avLst/>
          </a:prstGeom>
        </p:spPr>
      </p:pic>
    </p:spTree>
    <p:extLst>
      <p:ext uri="{BB962C8B-B14F-4D97-AF65-F5344CB8AC3E}">
        <p14:creationId xmlns:p14="http://schemas.microsoft.com/office/powerpoint/2010/main" val="1135727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 y="0"/>
            <a:ext cx="3600000" cy="6858000"/>
          </a:xfrm>
          <a:prstGeom prst="rect">
            <a:avLst/>
          </a:prstGeom>
          <a:solidFill>
            <a:srgbClr val="470A6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l"/>
            <a:endParaRPr lang="nl-NL" sz="1500" dirty="0">
              <a:solidFill>
                <a:schemeClr val="bg1"/>
              </a:solidFill>
            </a:endParaRPr>
          </a:p>
        </p:txBody>
      </p:sp>
      <p:sp>
        <p:nvSpPr>
          <p:cNvPr id="7" name="Title 6"/>
          <p:cNvSpPr>
            <a:spLocks noGrp="1"/>
          </p:cNvSpPr>
          <p:nvPr>
            <p:ph type="title"/>
          </p:nvPr>
        </p:nvSpPr>
        <p:spPr>
          <a:xfrm>
            <a:off x="346300" y="559921"/>
            <a:ext cx="2968608" cy="4661322"/>
          </a:xfrm>
        </p:spPr>
        <p:txBody>
          <a:bodyPr/>
          <a:lstStyle/>
          <a:p>
            <a:r>
              <a:rPr lang="en-US" sz="6000" dirty="0">
                <a:solidFill>
                  <a:schemeClr val="bg1"/>
                </a:solidFill>
              </a:rPr>
              <a:t>Which of the following financing options do you consider the most attractive over the next 12 months? </a:t>
            </a:r>
          </a:p>
        </p:txBody>
      </p:sp>
      <p:sp>
        <p:nvSpPr>
          <p:cNvPr id="19" name="TextBox 18"/>
          <p:cNvSpPr txBox="1"/>
          <p:nvPr/>
        </p:nvSpPr>
        <p:spPr>
          <a:xfrm>
            <a:off x="4001435" y="7465908"/>
            <a:ext cx="109537" cy="219075"/>
          </a:xfrm>
          <a:prstGeom prst="rect">
            <a:avLst/>
          </a:prstGeom>
          <a:noFill/>
        </p:spPr>
        <p:txBody>
          <a:bodyPr wrap="square" lIns="0" tIns="0" rIns="0" bIns="0" rtlCol="0">
            <a:noAutofit/>
          </a:bodyPr>
          <a:lstStyle/>
          <a:p>
            <a:r>
              <a:rPr lang="en-US" sz="1500" dirty="0">
                <a:solidFill>
                  <a:schemeClr val="bg1"/>
                </a:solidFill>
              </a:rPr>
              <a:t>1</a:t>
            </a:r>
          </a:p>
        </p:txBody>
      </p:sp>
      <p:sp>
        <p:nvSpPr>
          <p:cNvPr id="27" name="AutoShape 3"/>
          <p:cNvSpPr>
            <a:spLocks noChangeAspect="1" noChangeArrowheads="1" noTextEdit="1"/>
          </p:cNvSpPr>
          <p:nvPr/>
        </p:nvSpPr>
        <p:spPr bwMode="auto">
          <a:xfrm>
            <a:off x="-851241" y="4061565"/>
            <a:ext cx="3903662" cy="330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1" name="TextBox 90"/>
          <p:cNvSpPr txBox="1"/>
          <p:nvPr/>
        </p:nvSpPr>
        <p:spPr>
          <a:xfrm>
            <a:off x="4406877" y="7206045"/>
            <a:ext cx="109537" cy="219075"/>
          </a:xfrm>
          <a:prstGeom prst="rect">
            <a:avLst/>
          </a:prstGeom>
          <a:noFill/>
        </p:spPr>
        <p:txBody>
          <a:bodyPr wrap="square" lIns="0" tIns="0" rIns="0" bIns="0" rtlCol="0">
            <a:noAutofit/>
          </a:bodyPr>
          <a:lstStyle/>
          <a:p>
            <a:r>
              <a:rPr lang="en-US" sz="1500" dirty="0">
                <a:solidFill>
                  <a:schemeClr val="bg1"/>
                </a:solidFill>
              </a:rPr>
              <a:t>5</a:t>
            </a:r>
          </a:p>
        </p:txBody>
      </p:sp>
      <p:pic>
        <p:nvPicPr>
          <p:cNvPr id="46" name="Picture 4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8042" y="6450981"/>
            <a:ext cx="504000" cy="372309"/>
          </a:xfrm>
          <a:prstGeom prst="rect">
            <a:avLst/>
          </a:prstGeom>
        </p:spPr>
      </p:pic>
      <p:graphicFrame>
        <p:nvGraphicFramePr>
          <p:cNvPr id="9" name="Chart 8"/>
          <p:cNvGraphicFramePr>
            <a:graphicFrameLocks/>
          </p:cNvGraphicFramePr>
          <p:nvPr>
            <p:extLst/>
          </p:nvPr>
        </p:nvGraphicFramePr>
        <p:xfrm>
          <a:off x="3848500" y="559920"/>
          <a:ext cx="8115701" cy="610076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2692824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 y="0"/>
            <a:ext cx="3600000" cy="6858000"/>
          </a:xfrm>
          <a:prstGeom prst="rect">
            <a:avLst/>
          </a:prstGeom>
          <a:solidFill>
            <a:srgbClr val="470A6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l"/>
            <a:endParaRPr lang="nl-NL" sz="1500" dirty="0">
              <a:solidFill>
                <a:schemeClr val="bg1"/>
              </a:solidFill>
            </a:endParaRPr>
          </a:p>
        </p:txBody>
      </p:sp>
      <p:sp>
        <p:nvSpPr>
          <p:cNvPr id="7" name="Title 6"/>
          <p:cNvSpPr>
            <a:spLocks noGrp="1"/>
          </p:cNvSpPr>
          <p:nvPr>
            <p:ph type="title"/>
          </p:nvPr>
        </p:nvSpPr>
        <p:spPr>
          <a:xfrm>
            <a:off x="346300" y="559921"/>
            <a:ext cx="3179124" cy="4661322"/>
          </a:xfrm>
        </p:spPr>
        <p:txBody>
          <a:bodyPr/>
          <a:lstStyle/>
          <a:p>
            <a:r>
              <a:rPr lang="nl-NL" sz="6000" dirty="0">
                <a:solidFill>
                  <a:schemeClr val="bg1"/>
                </a:solidFill>
              </a:rPr>
              <a:t>Are </a:t>
            </a:r>
            <a:r>
              <a:rPr lang="nl-NL" sz="6000" dirty="0" err="1">
                <a:solidFill>
                  <a:schemeClr val="bg1"/>
                </a:solidFill>
              </a:rPr>
              <a:t>you</a:t>
            </a:r>
            <a:r>
              <a:rPr lang="nl-NL" sz="6000" dirty="0">
                <a:solidFill>
                  <a:schemeClr val="bg1"/>
                </a:solidFill>
              </a:rPr>
              <a:t> </a:t>
            </a:r>
            <a:r>
              <a:rPr lang="nl-NL" sz="6000" dirty="0" err="1">
                <a:solidFill>
                  <a:schemeClr val="bg1"/>
                </a:solidFill>
              </a:rPr>
              <a:t>considering</a:t>
            </a:r>
            <a:r>
              <a:rPr lang="nl-NL" sz="6000" dirty="0">
                <a:solidFill>
                  <a:schemeClr val="bg1"/>
                </a:solidFill>
              </a:rPr>
              <a:t>…</a:t>
            </a:r>
            <a:br>
              <a:rPr lang="nl-NL" sz="6000" dirty="0">
                <a:solidFill>
                  <a:schemeClr val="bg1"/>
                </a:solidFill>
              </a:rPr>
            </a:br>
            <a:endParaRPr lang="nl-NL" sz="6000" dirty="0">
              <a:solidFill>
                <a:schemeClr val="bg1"/>
              </a:solidFill>
            </a:endParaRPr>
          </a:p>
        </p:txBody>
      </p:sp>
      <p:sp>
        <p:nvSpPr>
          <p:cNvPr id="19" name="TextBox 18"/>
          <p:cNvSpPr txBox="1"/>
          <p:nvPr/>
        </p:nvSpPr>
        <p:spPr>
          <a:xfrm>
            <a:off x="4001435" y="7465908"/>
            <a:ext cx="109537" cy="219075"/>
          </a:xfrm>
          <a:prstGeom prst="rect">
            <a:avLst/>
          </a:prstGeom>
          <a:noFill/>
        </p:spPr>
        <p:txBody>
          <a:bodyPr wrap="square" lIns="0" tIns="0" rIns="0" bIns="0" rtlCol="0">
            <a:noAutofit/>
          </a:bodyPr>
          <a:lstStyle/>
          <a:p>
            <a:r>
              <a:rPr lang="en-US" sz="1500" dirty="0">
                <a:solidFill>
                  <a:schemeClr val="bg1"/>
                </a:solidFill>
              </a:rPr>
              <a:t>1</a:t>
            </a:r>
          </a:p>
        </p:txBody>
      </p:sp>
      <p:sp>
        <p:nvSpPr>
          <p:cNvPr id="27" name="AutoShape 3"/>
          <p:cNvSpPr>
            <a:spLocks noChangeAspect="1" noChangeArrowheads="1" noTextEdit="1"/>
          </p:cNvSpPr>
          <p:nvPr/>
        </p:nvSpPr>
        <p:spPr bwMode="auto">
          <a:xfrm>
            <a:off x="-851241" y="4061565"/>
            <a:ext cx="3903662" cy="330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1" name="TextBox 90"/>
          <p:cNvSpPr txBox="1"/>
          <p:nvPr/>
        </p:nvSpPr>
        <p:spPr>
          <a:xfrm>
            <a:off x="4406877" y="7206045"/>
            <a:ext cx="109537" cy="219075"/>
          </a:xfrm>
          <a:prstGeom prst="rect">
            <a:avLst/>
          </a:prstGeom>
          <a:noFill/>
        </p:spPr>
        <p:txBody>
          <a:bodyPr wrap="square" lIns="0" tIns="0" rIns="0" bIns="0" rtlCol="0">
            <a:noAutofit/>
          </a:bodyPr>
          <a:lstStyle/>
          <a:p>
            <a:r>
              <a:rPr lang="en-US" sz="1500" dirty="0">
                <a:solidFill>
                  <a:schemeClr val="bg1"/>
                </a:solidFill>
              </a:rPr>
              <a:t>5</a:t>
            </a:r>
          </a:p>
        </p:txBody>
      </p:sp>
      <p:pic>
        <p:nvPicPr>
          <p:cNvPr id="46" name="Picture 4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8042" y="6450981"/>
            <a:ext cx="504000" cy="372309"/>
          </a:xfrm>
          <a:prstGeom prst="rect">
            <a:avLst/>
          </a:prstGeom>
        </p:spPr>
      </p:pic>
      <p:grpSp>
        <p:nvGrpSpPr>
          <p:cNvPr id="47" name="Group 90"/>
          <p:cNvGrpSpPr>
            <a:grpSpLocks noChangeAspect="1"/>
          </p:cNvGrpSpPr>
          <p:nvPr/>
        </p:nvGrpSpPr>
        <p:grpSpPr bwMode="auto">
          <a:xfrm>
            <a:off x="4942899" y="628184"/>
            <a:ext cx="5406269" cy="4707395"/>
            <a:chOff x="1139" y="769"/>
            <a:chExt cx="3512" cy="3058"/>
          </a:xfrm>
        </p:grpSpPr>
        <p:sp>
          <p:nvSpPr>
            <p:cNvPr id="48" name="Freeform 91"/>
            <p:cNvSpPr>
              <a:spLocks/>
            </p:cNvSpPr>
            <p:nvPr/>
          </p:nvSpPr>
          <p:spPr bwMode="auto">
            <a:xfrm>
              <a:off x="1215" y="3320"/>
              <a:ext cx="163" cy="239"/>
            </a:xfrm>
            <a:custGeom>
              <a:avLst/>
              <a:gdLst>
                <a:gd name="T0" fmla="*/ 28 w 28"/>
                <a:gd name="T1" fmla="*/ 41 h 41"/>
                <a:gd name="T2" fmla="*/ 0 w 28"/>
                <a:gd name="T3" fmla="*/ 12 h 41"/>
                <a:gd name="T4" fmla="*/ 28 w 28"/>
                <a:gd name="T5" fmla="*/ 0 h 41"/>
                <a:gd name="T6" fmla="*/ 28 w 28"/>
                <a:gd name="T7" fmla="*/ 41 h 41"/>
              </a:gdLst>
              <a:ahLst/>
              <a:cxnLst>
                <a:cxn ang="0">
                  <a:pos x="T0" y="T1"/>
                </a:cxn>
                <a:cxn ang="0">
                  <a:pos x="T2" y="T3"/>
                </a:cxn>
                <a:cxn ang="0">
                  <a:pos x="T4" y="T5"/>
                </a:cxn>
                <a:cxn ang="0">
                  <a:pos x="T6" y="T7"/>
                </a:cxn>
              </a:cxnLst>
              <a:rect l="0" t="0" r="r" b="b"/>
              <a:pathLst>
                <a:path w="28" h="41">
                  <a:moveTo>
                    <a:pt x="28" y="41"/>
                  </a:moveTo>
                  <a:cubicBezTo>
                    <a:pt x="0" y="12"/>
                    <a:pt x="0" y="12"/>
                    <a:pt x="0" y="12"/>
                  </a:cubicBezTo>
                  <a:cubicBezTo>
                    <a:pt x="8" y="4"/>
                    <a:pt x="17" y="0"/>
                    <a:pt x="28" y="0"/>
                  </a:cubicBezTo>
                  <a:lnTo>
                    <a:pt x="28" y="41"/>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9" name="Freeform 92"/>
            <p:cNvSpPr>
              <a:spLocks/>
            </p:cNvSpPr>
            <p:nvPr/>
          </p:nvSpPr>
          <p:spPr bwMode="auto">
            <a:xfrm>
              <a:off x="1139" y="3320"/>
              <a:ext cx="478" cy="478"/>
            </a:xfrm>
            <a:custGeom>
              <a:avLst/>
              <a:gdLst>
                <a:gd name="T0" fmla="*/ 41 w 82"/>
                <a:gd name="T1" fmla="*/ 41 h 82"/>
                <a:gd name="T2" fmla="*/ 41 w 82"/>
                <a:gd name="T3" fmla="*/ 0 h 82"/>
                <a:gd name="T4" fmla="*/ 82 w 82"/>
                <a:gd name="T5" fmla="*/ 41 h 82"/>
                <a:gd name="T6" fmla="*/ 41 w 82"/>
                <a:gd name="T7" fmla="*/ 82 h 82"/>
                <a:gd name="T8" fmla="*/ 0 w 82"/>
                <a:gd name="T9" fmla="*/ 41 h 82"/>
                <a:gd name="T10" fmla="*/ 13 w 82"/>
                <a:gd name="T11" fmla="*/ 12 h 82"/>
                <a:gd name="T12" fmla="*/ 41 w 82"/>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82" h="82">
                  <a:moveTo>
                    <a:pt x="41" y="41"/>
                  </a:moveTo>
                  <a:cubicBezTo>
                    <a:pt x="41" y="0"/>
                    <a:pt x="41" y="0"/>
                    <a:pt x="41" y="0"/>
                  </a:cubicBezTo>
                  <a:cubicBezTo>
                    <a:pt x="63" y="0"/>
                    <a:pt x="82" y="19"/>
                    <a:pt x="82" y="41"/>
                  </a:cubicBezTo>
                  <a:cubicBezTo>
                    <a:pt x="82" y="63"/>
                    <a:pt x="63" y="82"/>
                    <a:pt x="41" y="82"/>
                  </a:cubicBezTo>
                  <a:cubicBezTo>
                    <a:pt x="19" y="82"/>
                    <a:pt x="0" y="63"/>
                    <a:pt x="0" y="41"/>
                  </a:cubicBezTo>
                  <a:cubicBezTo>
                    <a:pt x="0" y="29"/>
                    <a:pt x="4" y="20"/>
                    <a:pt x="13" y="12"/>
                  </a:cubicBezTo>
                  <a:lnTo>
                    <a:pt x="41" y="41"/>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0" name="Oval 93"/>
            <p:cNvSpPr>
              <a:spLocks noChangeArrowheads="1"/>
            </p:cNvSpPr>
            <p:nvPr/>
          </p:nvSpPr>
          <p:spPr bwMode="auto">
            <a:xfrm>
              <a:off x="1226" y="3408"/>
              <a:ext cx="303" cy="30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1" name="Freeform 94"/>
            <p:cNvSpPr>
              <a:spLocks/>
            </p:cNvSpPr>
            <p:nvPr/>
          </p:nvSpPr>
          <p:spPr bwMode="auto">
            <a:xfrm>
              <a:off x="2106" y="3320"/>
              <a:ext cx="536" cy="507"/>
            </a:xfrm>
            <a:custGeom>
              <a:avLst/>
              <a:gdLst>
                <a:gd name="T0" fmla="*/ 46 w 92"/>
                <a:gd name="T1" fmla="*/ 41 h 87"/>
                <a:gd name="T2" fmla="*/ 79 w 92"/>
                <a:gd name="T3" fmla="*/ 17 h 87"/>
                <a:gd name="T4" fmla="*/ 70 w 92"/>
                <a:gd name="T5" fmla="*/ 74 h 87"/>
                <a:gd name="T6" fmla="*/ 13 w 92"/>
                <a:gd name="T7" fmla="*/ 65 h 87"/>
                <a:gd name="T8" fmla="*/ 22 w 92"/>
                <a:gd name="T9" fmla="*/ 8 h 87"/>
                <a:gd name="T10" fmla="*/ 46 w 92"/>
                <a:gd name="T11" fmla="*/ 0 h 87"/>
                <a:gd name="T12" fmla="*/ 46 w 92"/>
                <a:gd name="T13" fmla="*/ 41 h 87"/>
              </a:gdLst>
              <a:ahLst/>
              <a:cxnLst>
                <a:cxn ang="0">
                  <a:pos x="T0" y="T1"/>
                </a:cxn>
                <a:cxn ang="0">
                  <a:pos x="T2" y="T3"/>
                </a:cxn>
                <a:cxn ang="0">
                  <a:pos x="T4" y="T5"/>
                </a:cxn>
                <a:cxn ang="0">
                  <a:pos x="T6" y="T7"/>
                </a:cxn>
                <a:cxn ang="0">
                  <a:pos x="T8" y="T9"/>
                </a:cxn>
                <a:cxn ang="0">
                  <a:pos x="T10" y="T11"/>
                </a:cxn>
                <a:cxn ang="0">
                  <a:pos x="T12" y="T13"/>
                </a:cxn>
              </a:cxnLst>
              <a:rect l="0" t="0" r="r" b="b"/>
              <a:pathLst>
                <a:path w="92" h="87">
                  <a:moveTo>
                    <a:pt x="46" y="41"/>
                  </a:moveTo>
                  <a:cubicBezTo>
                    <a:pt x="79" y="17"/>
                    <a:pt x="79" y="17"/>
                    <a:pt x="79" y="17"/>
                  </a:cubicBezTo>
                  <a:cubicBezTo>
                    <a:pt x="92" y="35"/>
                    <a:pt x="88" y="61"/>
                    <a:pt x="70" y="74"/>
                  </a:cubicBezTo>
                  <a:cubicBezTo>
                    <a:pt x="52" y="87"/>
                    <a:pt x="26" y="83"/>
                    <a:pt x="13" y="65"/>
                  </a:cubicBezTo>
                  <a:cubicBezTo>
                    <a:pt x="0" y="47"/>
                    <a:pt x="4" y="21"/>
                    <a:pt x="22" y="8"/>
                  </a:cubicBezTo>
                  <a:cubicBezTo>
                    <a:pt x="29" y="3"/>
                    <a:pt x="37" y="0"/>
                    <a:pt x="46" y="0"/>
                  </a:cubicBezTo>
                  <a:lnTo>
                    <a:pt x="46" y="41"/>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2" name="Freeform 95"/>
            <p:cNvSpPr>
              <a:spLocks/>
            </p:cNvSpPr>
            <p:nvPr/>
          </p:nvSpPr>
          <p:spPr bwMode="auto">
            <a:xfrm>
              <a:off x="2374" y="3320"/>
              <a:ext cx="192" cy="239"/>
            </a:xfrm>
            <a:custGeom>
              <a:avLst/>
              <a:gdLst>
                <a:gd name="T0" fmla="*/ 0 w 33"/>
                <a:gd name="T1" fmla="*/ 41 h 41"/>
                <a:gd name="T2" fmla="*/ 0 w 33"/>
                <a:gd name="T3" fmla="*/ 0 h 41"/>
                <a:gd name="T4" fmla="*/ 33 w 33"/>
                <a:gd name="T5" fmla="*/ 17 h 41"/>
                <a:gd name="T6" fmla="*/ 0 w 33"/>
                <a:gd name="T7" fmla="*/ 41 h 41"/>
              </a:gdLst>
              <a:ahLst/>
              <a:cxnLst>
                <a:cxn ang="0">
                  <a:pos x="T0" y="T1"/>
                </a:cxn>
                <a:cxn ang="0">
                  <a:pos x="T2" y="T3"/>
                </a:cxn>
                <a:cxn ang="0">
                  <a:pos x="T4" y="T5"/>
                </a:cxn>
                <a:cxn ang="0">
                  <a:pos x="T6" y="T7"/>
                </a:cxn>
              </a:cxnLst>
              <a:rect l="0" t="0" r="r" b="b"/>
              <a:pathLst>
                <a:path w="33" h="41">
                  <a:moveTo>
                    <a:pt x="0" y="41"/>
                  </a:moveTo>
                  <a:cubicBezTo>
                    <a:pt x="0" y="0"/>
                    <a:pt x="0" y="0"/>
                    <a:pt x="0" y="0"/>
                  </a:cubicBezTo>
                  <a:cubicBezTo>
                    <a:pt x="13" y="0"/>
                    <a:pt x="25" y="6"/>
                    <a:pt x="33" y="17"/>
                  </a:cubicBezTo>
                  <a:lnTo>
                    <a:pt x="0" y="41"/>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3" name="Oval 96"/>
            <p:cNvSpPr>
              <a:spLocks noChangeArrowheads="1"/>
            </p:cNvSpPr>
            <p:nvPr/>
          </p:nvSpPr>
          <p:spPr bwMode="auto">
            <a:xfrm>
              <a:off x="2222" y="3408"/>
              <a:ext cx="303" cy="30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4" name="Freeform 97"/>
            <p:cNvSpPr>
              <a:spLocks/>
            </p:cNvSpPr>
            <p:nvPr/>
          </p:nvSpPr>
          <p:spPr bwMode="auto">
            <a:xfrm>
              <a:off x="3113" y="3320"/>
              <a:ext cx="536" cy="507"/>
            </a:xfrm>
            <a:custGeom>
              <a:avLst/>
              <a:gdLst>
                <a:gd name="T0" fmla="*/ 46 w 92"/>
                <a:gd name="T1" fmla="*/ 41 h 87"/>
                <a:gd name="T2" fmla="*/ 79 w 92"/>
                <a:gd name="T3" fmla="*/ 17 h 87"/>
                <a:gd name="T4" fmla="*/ 70 w 92"/>
                <a:gd name="T5" fmla="*/ 74 h 87"/>
                <a:gd name="T6" fmla="*/ 13 w 92"/>
                <a:gd name="T7" fmla="*/ 65 h 87"/>
                <a:gd name="T8" fmla="*/ 22 w 92"/>
                <a:gd name="T9" fmla="*/ 8 h 87"/>
                <a:gd name="T10" fmla="*/ 46 w 92"/>
                <a:gd name="T11" fmla="*/ 0 h 87"/>
                <a:gd name="T12" fmla="*/ 46 w 92"/>
                <a:gd name="T13" fmla="*/ 41 h 87"/>
              </a:gdLst>
              <a:ahLst/>
              <a:cxnLst>
                <a:cxn ang="0">
                  <a:pos x="T0" y="T1"/>
                </a:cxn>
                <a:cxn ang="0">
                  <a:pos x="T2" y="T3"/>
                </a:cxn>
                <a:cxn ang="0">
                  <a:pos x="T4" y="T5"/>
                </a:cxn>
                <a:cxn ang="0">
                  <a:pos x="T6" y="T7"/>
                </a:cxn>
                <a:cxn ang="0">
                  <a:pos x="T8" y="T9"/>
                </a:cxn>
                <a:cxn ang="0">
                  <a:pos x="T10" y="T11"/>
                </a:cxn>
                <a:cxn ang="0">
                  <a:pos x="T12" y="T13"/>
                </a:cxn>
              </a:cxnLst>
              <a:rect l="0" t="0" r="r" b="b"/>
              <a:pathLst>
                <a:path w="92" h="87">
                  <a:moveTo>
                    <a:pt x="46" y="41"/>
                  </a:moveTo>
                  <a:cubicBezTo>
                    <a:pt x="79" y="17"/>
                    <a:pt x="79" y="17"/>
                    <a:pt x="79" y="17"/>
                  </a:cubicBezTo>
                  <a:cubicBezTo>
                    <a:pt x="92" y="35"/>
                    <a:pt x="88" y="61"/>
                    <a:pt x="70" y="74"/>
                  </a:cubicBezTo>
                  <a:cubicBezTo>
                    <a:pt x="52" y="87"/>
                    <a:pt x="26" y="83"/>
                    <a:pt x="13" y="65"/>
                  </a:cubicBezTo>
                  <a:cubicBezTo>
                    <a:pt x="0" y="47"/>
                    <a:pt x="4" y="21"/>
                    <a:pt x="22" y="8"/>
                  </a:cubicBezTo>
                  <a:cubicBezTo>
                    <a:pt x="29" y="3"/>
                    <a:pt x="37" y="0"/>
                    <a:pt x="46" y="0"/>
                  </a:cubicBezTo>
                  <a:lnTo>
                    <a:pt x="46" y="41"/>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5" name="Freeform 98"/>
            <p:cNvSpPr>
              <a:spLocks/>
            </p:cNvSpPr>
            <p:nvPr/>
          </p:nvSpPr>
          <p:spPr bwMode="auto">
            <a:xfrm>
              <a:off x="3381" y="3320"/>
              <a:ext cx="193" cy="239"/>
            </a:xfrm>
            <a:custGeom>
              <a:avLst/>
              <a:gdLst>
                <a:gd name="T0" fmla="*/ 0 w 33"/>
                <a:gd name="T1" fmla="*/ 41 h 41"/>
                <a:gd name="T2" fmla="*/ 0 w 33"/>
                <a:gd name="T3" fmla="*/ 0 h 41"/>
                <a:gd name="T4" fmla="*/ 33 w 33"/>
                <a:gd name="T5" fmla="*/ 17 h 41"/>
                <a:gd name="T6" fmla="*/ 0 w 33"/>
                <a:gd name="T7" fmla="*/ 41 h 41"/>
              </a:gdLst>
              <a:ahLst/>
              <a:cxnLst>
                <a:cxn ang="0">
                  <a:pos x="T0" y="T1"/>
                </a:cxn>
                <a:cxn ang="0">
                  <a:pos x="T2" y="T3"/>
                </a:cxn>
                <a:cxn ang="0">
                  <a:pos x="T4" y="T5"/>
                </a:cxn>
                <a:cxn ang="0">
                  <a:pos x="T6" y="T7"/>
                </a:cxn>
              </a:cxnLst>
              <a:rect l="0" t="0" r="r" b="b"/>
              <a:pathLst>
                <a:path w="33" h="41">
                  <a:moveTo>
                    <a:pt x="0" y="41"/>
                  </a:moveTo>
                  <a:cubicBezTo>
                    <a:pt x="0" y="0"/>
                    <a:pt x="0" y="0"/>
                    <a:pt x="0" y="0"/>
                  </a:cubicBezTo>
                  <a:cubicBezTo>
                    <a:pt x="13" y="0"/>
                    <a:pt x="25" y="6"/>
                    <a:pt x="33" y="17"/>
                  </a:cubicBezTo>
                  <a:lnTo>
                    <a:pt x="0" y="41"/>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6" name="Oval 99"/>
            <p:cNvSpPr>
              <a:spLocks noChangeArrowheads="1"/>
            </p:cNvSpPr>
            <p:nvPr/>
          </p:nvSpPr>
          <p:spPr bwMode="auto">
            <a:xfrm>
              <a:off x="3230" y="3408"/>
              <a:ext cx="303" cy="30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7" name="Freeform 100"/>
            <p:cNvSpPr>
              <a:spLocks/>
            </p:cNvSpPr>
            <p:nvPr/>
          </p:nvSpPr>
          <p:spPr bwMode="auto">
            <a:xfrm>
              <a:off x="4115" y="3320"/>
              <a:ext cx="536" cy="507"/>
            </a:xfrm>
            <a:custGeom>
              <a:avLst/>
              <a:gdLst>
                <a:gd name="T0" fmla="*/ 46 w 92"/>
                <a:gd name="T1" fmla="*/ 41 h 87"/>
                <a:gd name="T2" fmla="*/ 79 w 92"/>
                <a:gd name="T3" fmla="*/ 17 h 87"/>
                <a:gd name="T4" fmla="*/ 70 w 92"/>
                <a:gd name="T5" fmla="*/ 74 h 87"/>
                <a:gd name="T6" fmla="*/ 13 w 92"/>
                <a:gd name="T7" fmla="*/ 65 h 87"/>
                <a:gd name="T8" fmla="*/ 22 w 92"/>
                <a:gd name="T9" fmla="*/ 8 h 87"/>
                <a:gd name="T10" fmla="*/ 46 w 92"/>
                <a:gd name="T11" fmla="*/ 0 h 87"/>
                <a:gd name="T12" fmla="*/ 46 w 92"/>
                <a:gd name="T13" fmla="*/ 41 h 87"/>
              </a:gdLst>
              <a:ahLst/>
              <a:cxnLst>
                <a:cxn ang="0">
                  <a:pos x="T0" y="T1"/>
                </a:cxn>
                <a:cxn ang="0">
                  <a:pos x="T2" y="T3"/>
                </a:cxn>
                <a:cxn ang="0">
                  <a:pos x="T4" y="T5"/>
                </a:cxn>
                <a:cxn ang="0">
                  <a:pos x="T6" y="T7"/>
                </a:cxn>
                <a:cxn ang="0">
                  <a:pos x="T8" y="T9"/>
                </a:cxn>
                <a:cxn ang="0">
                  <a:pos x="T10" y="T11"/>
                </a:cxn>
                <a:cxn ang="0">
                  <a:pos x="T12" y="T13"/>
                </a:cxn>
              </a:cxnLst>
              <a:rect l="0" t="0" r="r" b="b"/>
              <a:pathLst>
                <a:path w="92" h="87">
                  <a:moveTo>
                    <a:pt x="46" y="41"/>
                  </a:moveTo>
                  <a:cubicBezTo>
                    <a:pt x="79" y="17"/>
                    <a:pt x="79" y="17"/>
                    <a:pt x="79" y="17"/>
                  </a:cubicBezTo>
                  <a:cubicBezTo>
                    <a:pt x="92" y="35"/>
                    <a:pt x="88" y="61"/>
                    <a:pt x="70" y="74"/>
                  </a:cubicBezTo>
                  <a:cubicBezTo>
                    <a:pt x="52" y="87"/>
                    <a:pt x="26" y="83"/>
                    <a:pt x="13" y="65"/>
                  </a:cubicBezTo>
                  <a:cubicBezTo>
                    <a:pt x="0" y="47"/>
                    <a:pt x="4" y="21"/>
                    <a:pt x="22" y="8"/>
                  </a:cubicBezTo>
                  <a:cubicBezTo>
                    <a:pt x="29" y="3"/>
                    <a:pt x="37" y="0"/>
                    <a:pt x="46" y="0"/>
                  </a:cubicBezTo>
                  <a:lnTo>
                    <a:pt x="46" y="41"/>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8" name="Freeform 101"/>
            <p:cNvSpPr>
              <a:spLocks/>
            </p:cNvSpPr>
            <p:nvPr/>
          </p:nvSpPr>
          <p:spPr bwMode="auto">
            <a:xfrm>
              <a:off x="4383" y="3320"/>
              <a:ext cx="192" cy="239"/>
            </a:xfrm>
            <a:custGeom>
              <a:avLst/>
              <a:gdLst>
                <a:gd name="T0" fmla="*/ 0 w 33"/>
                <a:gd name="T1" fmla="*/ 41 h 41"/>
                <a:gd name="T2" fmla="*/ 0 w 33"/>
                <a:gd name="T3" fmla="*/ 0 h 41"/>
                <a:gd name="T4" fmla="*/ 33 w 33"/>
                <a:gd name="T5" fmla="*/ 17 h 41"/>
                <a:gd name="T6" fmla="*/ 0 w 33"/>
                <a:gd name="T7" fmla="*/ 41 h 41"/>
              </a:gdLst>
              <a:ahLst/>
              <a:cxnLst>
                <a:cxn ang="0">
                  <a:pos x="T0" y="T1"/>
                </a:cxn>
                <a:cxn ang="0">
                  <a:pos x="T2" y="T3"/>
                </a:cxn>
                <a:cxn ang="0">
                  <a:pos x="T4" y="T5"/>
                </a:cxn>
                <a:cxn ang="0">
                  <a:pos x="T6" y="T7"/>
                </a:cxn>
              </a:cxnLst>
              <a:rect l="0" t="0" r="r" b="b"/>
              <a:pathLst>
                <a:path w="33" h="41">
                  <a:moveTo>
                    <a:pt x="0" y="41"/>
                  </a:moveTo>
                  <a:cubicBezTo>
                    <a:pt x="0" y="0"/>
                    <a:pt x="0" y="0"/>
                    <a:pt x="0" y="0"/>
                  </a:cubicBezTo>
                  <a:cubicBezTo>
                    <a:pt x="14" y="0"/>
                    <a:pt x="25" y="6"/>
                    <a:pt x="33" y="17"/>
                  </a:cubicBezTo>
                  <a:lnTo>
                    <a:pt x="0" y="41"/>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9" name="Oval 102"/>
            <p:cNvSpPr>
              <a:spLocks noChangeArrowheads="1"/>
            </p:cNvSpPr>
            <p:nvPr/>
          </p:nvSpPr>
          <p:spPr bwMode="auto">
            <a:xfrm>
              <a:off x="4232" y="3408"/>
              <a:ext cx="303" cy="30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0" name="Oval 103"/>
            <p:cNvSpPr>
              <a:spLocks noChangeArrowheads="1"/>
            </p:cNvSpPr>
            <p:nvPr/>
          </p:nvSpPr>
          <p:spPr bwMode="auto">
            <a:xfrm>
              <a:off x="3090" y="920"/>
              <a:ext cx="414" cy="414"/>
            </a:xfrm>
            <a:prstGeom prst="ellipse">
              <a:avLst/>
            </a:pr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1" name="Oval 104"/>
            <p:cNvSpPr>
              <a:spLocks noChangeArrowheads="1"/>
            </p:cNvSpPr>
            <p:nvPr/>
          </p:nvSpPr>
          <p:spPr bwMode="auto">
            <a:xfrm>
              <a:off x="2811" y="2819"/>
              <a:ext cx="122" cy="11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2" name="Oval 105"/>
            <p:cNvSpPr>
              <a:spLocks noChangeArrowheads="1"/>
            </p:cNvSpPr>
            <p:nvPr/>
          </p:nvSpPr>
          <p:spPr bwMode="auto">
            <a:xfrm>
              <a:off x="3125" y="1113"/>
              <a:ext cx="495" cy="495"/>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3" name="Oval 106"/>
            <p:cNvSpPr>
              <a:spLocks noChangeArrowheads="1"/>
            </p:cNvSpPr>
            <p:nvPr/>
          </p:nvSpPr>
          <p:spPr bwMode="auto">
            <a:xfrm>
              <a:off x="2700" y="769"/>
              <a:ext cx="524" cy="524"/>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4" name="Oval 107"/>
            <p:cNvSpPr>
              <a:spLocks noChangeArrowheads="1"/>
            </p:cNvSpPr>
            <p:nvPr/>
          </p:nvSpPr>
          <p:spPr bwMode="auto">
            <a:xfrm>
              <a:off x="3090" y="1532"/>
              <a:ext cx="379" cy="379"/>
            </a:xfrm>
            <a:prstGeom prst="ellipse">
              <a:avLst/>
            </a:pr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6" name="Oval 108"/>
            <p:cNvSpPr>
              <a:spLocks noChangeArrowheads="1"/>
            </p:cNvSpPr>
            <p:nvPr/>
          </p:nvSpPr>
          <p:spPr bwMode="auto">
            <a:xfrm>
              <a:off x="2869" y="1614"/>
              <a:ext cx="524" cy="524"/>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7" name="Oval 109"/>
            <p:cNvSpPr>
              <a:spLocks noChangeArrowheads="1"/>
            </p:cNvSpPr>
            <p:nvPr/>
          </p:nvSpPr>
          <p:spPr bwMode="auto">
            <a:xfrm>
              <a:off x="2321" y="1101"/>
              <a:ext cx="268" cy="274"/>
            </a:xfrm>
            <a:prstGeom prst="ellipse">
              <a:avLst/>
            </a:pr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9" name="Oval 110"/>
            <p:cNvSpPr>
              <a:spLocks noChangeArrowheads="1"/>
            </p:cNvSpPr>
            <p:nvPr/>
          </p:nvSpPr>
          <p:spPr bwMode="auto">
            <a:xfrm>
              <a:off x="2444" y="885"/>
              <a:ext cx="367" cy="367"/>
            </a:xfrm>
            <a:prstGeom prst="ellipse">
              <a:avLst/>
            </a:pr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0" name="Oval 111"/>
            <p:cNvSpPr>
              <a:spLocks noChangeArrowheads="1"/>
            </p:cNvSpPr>
            <p:nvPr/>
          </p:nvSpPr>
          <p:spPr bwMode="auto">
            <a:xfrm>
              <a:off x="2741" y="1934"/>
              <a:ext cx="279" cy="285"/>
            </a:xfrm>
            <a:prstGeom prst="ellipse">
              <a:avLst/>
            </a:pr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1" name="Oval 112"/>
            <p:cNvSpPr>
              <a:spLocks noChangeArrowheads="1"/>
            </p:cNvSpPr>
            <p:nvPr/>
          </p:nvSpPr>
          <p:spPr bwMode="auto">
            <a:xfrm>
              <a:off x="2735" y="2138"/>
              <a:ext cx="268" cy="268"/>
            </a:xfrm>
            <a:prstGeom prst="ellipse">
              <a:avLst/>
            </a:pr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2" name="Oval 113"/>
            <p:cNvSpPr>
              <a:spLocks noChangeArrowheads="1"/>
            </p:cNvSpPr>
            <p:nvPr/>
          </p:nvSpPr>
          <p:spPr bwMode="auto">
            <a:xfrm>
              <a:off x="2735" y="2417"/>
              <a:ext cx="268" cy="268"/>
            </a:xfrm>
            <a:prstGeom prst="ellipse">
              <a:avLst/>
            </a:pr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3" name="Oval 114"/>
            <p:cNvSpPr>
              <a:spLocks noChangeArrowheads="1"/>
            </p:cNvSpPr>
            <p:nvPr/>
          </p:nvSpPr>
          <p:spPr bwMode="auto">
            <a:xfrm>
              <a:off x="2811" y="2662"/>
              <a:ext cx="110" cy="111"/>
            </a:xfrm>
            <a:prstGeom prst="ellipse">
              <a:avLst/>
            </a:pr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4" name="Oval 115"/>
            <p:cNvSpPr>
              <a:spLocks noChangeArrowheads="1"/>
            </p:cNvSpPr>
            <p:nvPr/>
          </p:nvSpPr>
          <p:spPr bwMode="auto">
            <a:xfrm>
              <a:off x="2706" y="2138"/>
              <a:ext cx="326" cy="326"/>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5" name="Line 116"/>
            <p:cNvSpPr>
              <a:spLocks noChangeShapeType="1"/>
            </p:cNvSpPr>
            <p:nvPr/>
          </p:nvSpPr>
          <p:spPr bwMode="auto">
            <a:xfrm>
              <a:off x="1966" y="839"/>
              <a:ext cx="885" cy="0"/>
            </a:xfrm>
            <a:prstGeom prst="line">
              <a:avLst/>
            </a:prstGeom>
            <a:noFill/>
            <a:ln w="9525" cap="flat">
              <a:solidFill>
                <a:srgbClr val="00A3A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76" name="Rectangle 117"/>
            <p:cNvSpPr>
              <a:spLocks noChangeArrowheads="1"/>
            </p:cNvSpPr>
            <p:nvPr/>
          </p:nvSpPr>
          <p:spPr bwMode="auto">
            <a:xfrm>
              <a:off x="1966" y="821"/>
              <a:ext cx="6" cy="35"/>
            </a:xfrm>
            <a:prstGeom prst="rect">
              <a:avLst/>
            </a:prstGeom>
            <a:solidFill>
              <a:srgbClr val="00A3A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7" name="Line 118"/>
            <p:cNvSpPr>
              <a:spLocks noChangeShapeType="1"/>
            </p:cNvSpPr>
            <p:nvPr/>
          </p:nvSpPr>
          <p:spPr bwMode="auto">
            <a:xfrm>
              <a:off x="2071" y="2307"/>
              <a:ext cx="670" cy="0"/>
            </a:xfrm>
            <a:prstGeom prst="line">
              <a:avLst/>
            </a:prstGeom>
            <a:noFill/>
            <a:ln w="9525" cap="flat">
              <a:solidFill>
                <a:srgbClr val="00A3A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79" name="Rectangle 119"/>
            <p:cNvSpPr>
              <a:spLocks noChangeArrowheads="1"/>
            </p:cNvSpPr>
            <p:nvPr/>
          </p:nvSpPr>
          <p:spPr bwMode="auto">
            <a:xfrm>
              <a:off x="2071" y="2283"/>
              <a:ext cx="6" cy="41"/>
            </a:xfrm>
            <a:prstGeom prst="rect">
              <a:avLst/>
            </a:prstGeom>
            <a:solidFill>
              <a:srgbClr val="00A3A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6" name="Line 120"/>
            <p:cNvSpPr>
              <a:spLocks noChangeShapeType="1"/>
            </p:cNvSpPr>
            <p:nvPr/>
          </p:nvSpPr>
          <p:spPr bwMode="auto">
            <a:xfrm flipV="1">
              <a:off x="2869" y="2895"/>
              <a:ext cx="0" cy="186"/>
            </a:xfrm>
            <a:prstGeom prst="line">
              <a:avLst/>
            </a:prstGeom>
            <a:noFill/>
            <a:ln w="9525" cap="flat">
              <a:solidFill>
                <a:schemeClr val="tx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97" name="Rectangle 121"/>
            <p:cNvSpPr>
              <a:spLocks noChangeArrowheads="1"/>
            </p:cNvSpPr>
            <p:nvPr/>
          </p:nvSpPr>
          <p:spPr bwMode="auto">
            <a:xfrm>
              <a:off x="2851" y="3076"/>
              <a:ext cx="35" cy="5"/>
            </a:xfrm>
            <a:prstGeom prst="rect">
              <a:avLst/>
            </a:prstGeom>
            <a:solidFill>
              <a:srgbClr val="0046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2" name="Line 122"/>
            <p:cNvSpPr>
              <a:spLocks noChangeShapeType="1"/>
            </p:cNvSpPr>
            <p:nvPr/>
          </p:nvSpPr>
          <p:spPr bwMode="auto">
            <a:xfrm flipH="1">
              <a:off x="3556" y="1351"/>
              <a:ext cx="635" cy="0"/>
            </a:xfrm>
            <a:prstGeom prst="line">
              <a:avLst/>
            </a:prstGeom>
            <a:noFill/>
            <a:ln w="9525" cap="flat">
              <a:solidFill>
                <a:srgbClr val="00A3A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03" name="Rectangle 123"/>
            <p:cNvSpPr>
              <a:spLocks noChangeArrowheads="1"/>
            </p:cNvSpPr>
            <p:nvPr/>
          </p:nvSpPr>
          <p:spPr bwMode="auto">
            <a:xfrm>
              <a:off x="4191" y="1328"/>
              <a:ext cx="6" cy="41"/>
            </a:xfrm>
            <a:prstGeom prst="rect">
              <a:avLst/>
            </a:prstGeom>
            <a:solidFill>
              <a:srgbClr val="00A3A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4" name="Line 124"/>
            <p:cNvSpPr>
              <a:spLocks noChangeShapeType="1"/>
            </p:cNvSpPr>
            <p:nvPr/>
          </p:nvSpPr>
          <p:spPr bwMode="auto">
            <a:xfrm flipH="1">
              <a:off x="3341" y="1887"/>
              <a:ext cx="635" cy="0"/>
            </a:xfrm>
            <a:prstGeom prst="line">
              <a:avLst/>
            </a:prstGeom>
            <a:noFill/>
            <a:ln w="9525" cap="flat">
              <a:solidFill>
                <a:srgbClr val="00A3A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05" name="Rectangle 125"/>
            <p:cNvSpPr>
              <a:spLocks noChangeArrowheads="1"/>
            </p:cNvSpPr>
            <p:nvPr/>
          </p:nvSpPr>
          <p:spPr bwMode="auto">
            <a:xfrm>
              <a:off x="3976" y="1870"/>
              <a:ext cx="5" cy="41"/>
            </a:xfrm>
            <a:prstGeom prst="rect">
              <a:avLst/>
            </a:prstGeom>
            <a:solidFill>
              <a:srgbClr val="00A3A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6" name="Line 126"/>
            <p:cNvSpPr>
              <a:spLocks noChangeShapeType="1"/>
            </p:cNvSpPr>
            <p:nvPr/>
          </p:nvSpPr>
          <p:spPr bwMode="auto">
            <a:xfrm>
              <a:off x="1372" y="3239"/>
              <a:ext cx="3011" cy="6"/>
            </a:xfrm>
            <a:prstGeom prst="line">
              <a:avLst/>
            </a:prstGeom>
            <a:noFill/>
            <a:ln w="9525" cap="rnd">
              <a:solidFill>
                <a:schemeClr val="tx2"/>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16" name="Line 127"/>
            <p:cNvSpPr>
              <a:spLocks noChangeShapeType="1"/>
            </p:cNvSpPr>
            <p:nvPr/>
          </p:nvSpPr>
          <p:spPr bwMode="auto">
            <a:xfrm>
              <a:off x="1372" y="3239"/>
              <a:ext cx="0" cy="41"/>
            </a:xfrm>
            <a:prstGeom prst="line">
              <a:avLst/>
            </a:prstGeom>
            <a:noFill/>
            <a:ln w="9525" cap="rnd">
              <a:solidFill>
                <a:schemeClr val="tx2"/>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17" name="Line 128"/>
            <p:cNvSpPr>
              <a:spLocks noChangeShapeType="1"/>
            </p:cNvSpPr>
            <p:nvPr/>
          </p:nvSpPr>
          <p:spPr bwMode="auto">
            <a:xfrm>
              <a:off x="2380" y="3239"/>
              <a:ext cx="0" cy="46"/>
            </a:xfrm>
            <a:prstGeom prst="line">
              <a:avLst/>
            </a:prstGeom>
            <a:noFill/>
            <a:ln w="9525" cap="rnd">
              <a:solidFill>
                <a:schemeClr val="tx2"/>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18" name="Line 129"/>
            <p:cNvSpPr>
              <a:spLocks noChangeShapeType="1"/>
            </p:cNvSpPr>
            <p:nvPr/>
          </p:nvSpPr>
          <p:spPr bwMode="auto">
            <a:xfrm>
              <a:off x="3376" y="3239"/>
              <a:ext cx="0" cy="46"/>
            </a:xfrm>
            <a:prstGeom prst="line">
              <a:avLst/>
            </a:prstGeom>
            <a:noFill/>
            <a:ln w="9525" cap="rnd">
              <a:solidFill>
                <a:schemeClr val="tx2"/>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19" name="Line 130"/>
            <p:cNvSpPr>
              <a:spLocks noChangeShapeType="1"/>
            </p:cNvSpPr>
            <p:nvPr/>
          </p:nvSpPr>
          <p:spPr bwMode="auto">
            <a:xfrm>
              <a:off x="4383" y="3239"/>
              <a:ext cx="0" cy="46"/>
            </a:xfrm>
            <a:prstGeom prst="line">
              <a:avLst/>
            </a:prstGeom>
            <a:noFill/>
            <a:ln w="9525" cap="rnd">
              <a:solidFill>
                <a:schemeClr val="tx2"/>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grpSp>
      <p:sp>
        <p:nvSpPr>
          <p:cNvPr id="120" name="TextBox 119"/>
          <p:cNvSpPr txBox="1"/>
          <p:nvPr/>
        </p:nvSpPr>
        <p:spPr>
          <a:xfrm>
            <a:off x="4103098" y="350063"/>
            <a:ext cx="2027425" cy="369449"/>
          </a:xfrm>
          <a:prstGeom prst="rect">
            <a:avLst/>
          </a:prstGeom>
          <a:noFill/>
        </p:spPr>
        <p:txBody>
          <a:bodyPr wrap="square" lIns="0" tIns="0" rIns="0" bIns="0" rtlCol="0">
            <a:noAutofit/>
          </a:bodyPr>
          <a:lstStyle/>
          <a:p>
            <a:pPr algn="r"/>
            <a:r>
              <a:rPr lang="en-US" sz="1600" dirty="0">
                <a:solidFill>
                  <a:schemeClr val="accent5"/>
                </a:solidFill>
              </a:rPr>
              <a:t>Passing your management </a:t>
            </a:r>
            <a:br>
              <a:rPr lang="en-US" sz="1600" dirty="0">
                <a:solidFill>
                  <a:schemeClr val="accent5"/>
                </a:solidFill>
              </a:rPr>
            </a:br>
            <a:r>
              <a:rPr lang="en-US" sz="1600" dirty="0">
                <a:solidFill>
                  <a:schemeClr val="accent5"/>
                </a:solidFill>
              </a:rPr>
              <a:t>to next generation </a:t>
            </a:r>
          </a:p>
        </p:txBody>
      </p:sp>
      <p:sp>
        <p:nvSpPr>
          <p:cNvPr id="121" name="TextBox 120"/>
          <p:cNvSpPr txBox="1"/>
          <p:nvPr/>
        </p:nvSpPr>
        <p:spPr>
          <a:xfrm>
            <a:off x="9704172" y="1168231"/>
            <a:ext cx="1819610" cy="352018"/>
          </a:xfrm>
          <a:prstGeom prst="rect">
            <a:avLst/>
          </a:prstGeom>
          <a:noFill/>
        </p:spPr>
        <p:txBody>
          <a:bodyPr wrap="square" lIns="0" tIns="0" rIns="0" bIns="0" rtlCol="0">
            <a:noAutofit/>
          </a:bodyPr>
          <a:lstStyle/>
          <a:p>
            <a:r>
              <a:rPr lang="en-US" sz="1600" dirty="0">
                <a:solidFill>
                  <a:schemeClr val="accent5"/>
                </a:solidFill>
              </a:rPr>
              <a:t>Passing your governance to next generation</a:t>
            </a:r>
          </a:p>
        </p:txBody>
      </p:sp>
      <p:sp>
        <p:nvSpPr>
          <p:cNvPr id="122" name="TextBox 121"/>
          <p:cNvSpPr txBox="1"/>
          <p:nvPr/>
        </p:nvSpPr>
        <p:spPr>
          <a:xfrm>
            <a:off x="9391829" y="2210470"/>
            <a:ext cx="1819610" cy="352018"/>
          </a:xfrm>
          <a:prstGeom prst="rect">
            <a:avLst/>
          </a:prstGeom>
          <a:noFill/>
        </p:spPr>
        <p:txBody>
          <a:bodyPr wrap="square" lIns="0" tIns="0" rIns="0" bIns="0" rtlCol="0">
            <a:noAutofit/>
          </a:bodyPr>
          <a:lstStyle/>
          <a:p>
            <a:r>
              <a:rPr lang="en-US" sz="1600" dirty="0">
                <a:solidFill>
                  <a:schemeClr val="accent5"/>
                </a:solidFill>
              </a:rPr>
              <a:t>Passing your ownership</a:t>
            </a:r>
          </a:p>
          <a:p>
            <a:r>
              <a:rPr lang="en-US" sz="1600" dirty="0">
                <a:solidFill>
                  <a:schemeClr val="accent5"/>
                </a:solidFill>
              </a:rPr>
              <a:t>to next generation</a:t>
            </a:r>
          </a:p>
        </p:txBody>
      </p:sp>
      <p:sp>
        <p:nvSpPr>
          <p:cNvPr id="123" name="TextBox 122"/>
          <p:cNvSpPr txBox="1"/>
          <p:nvPr/>
        </p:nvSpPr>
        <p:spPr>
          <a:xfrm>
            <a:off x="4263372" y="2784669"/>
            <a:ext cx="2027425" cy="369449"/>
          </a:xfrm>
          <a:prstGeom prst="rect">
            <a:avLst/>
          </a:prstGeom>
          <a:noFill/>
        </p:spPr>
        <p:txBody>
          <a:bodyPr wrap="square" lIns="0" tIns="0" rIns="0" bIns="0" rtlCol="0">
            <a:noAutofit/>
          </a:bodyPr>
          <a:lstStyle/>
          <a:p>
            <a:pPr algn="r"/>
            <a:r>
              <a:rPr lang="en-US" sz="1600" dirty="0">
                <a:solidFill>
                  <a:schemeClr val="accent5"/>
                </a:solidFill>
              </a:rPr>
              <a:t>Appointment of</a:t>
            </a:r>
          </a:p>
          <a:p>
            <a:pPr algn="r"/>
            <a:r>
              <a:rPr lang="en-US" sz="1600" dirty="0">
                <a:solidFill>
                  <a:schemeClr val="accent5"/>
                </a:solidFill>
              </a:rPr>
              <a:t>non-family CEO</a:t>
            </a:r>
          </a:p>
        </p:txBody>
      </p:sp>
      <p:sp>
        <p:nvSpPr>
          <p:cNvPr id="124" name="TextBox 123"/>
          <p:cNvSpPr txBox="1"/>
          <p:nvPr/>
        </p:nvSpPr>
        <p:spPr>
          <a:xfrm>
            <a:off x="5325171" y="4172684"/>
            <a:ext cx="4506259" cy="88960"/>
          </a:xfrm>
          <a:prstGeom prst="rect">
            <a:avLst/>
          </a:prstGeom>
          <a:noFill/>
        </p:spPr>
        <p:txBody>
          <a:bodyPr wrap="square" lIns="0" tIns="0" rIns="0" bIns="0" rtlCol="0">
            <a:noAutofit/>
          </a:bodyPr>
          <a:lstStyle/>
          <a:p>
            <a:pPr algn="ctr"/>
            <a:r>
              <a:rPr lang="en-US" sz="1600" dirty="0">
                <a:solidFill>
                  <a:schemeClr val="tx2"/>
                </a:solidFill>
              </a:rPr>
              <a:t>Sale of business in next 3 years</a:t>
            </a:r>
          </a:p>
        </p:txBody>
      </p:sp>
      <p:sp>
        <p:nvSpPr>
          <p:cNvPr id="125" name="TextBox 124"/>
          <p:cNvSpPr txBox="1"/>
          <p:nvPr/>
        </p:nvSpPr>
        <p:spPr>
          <a:xfrm>
            <a:off x="6449813" y="1782295"/>
            <a:ext cx="995608" cy="739017"/>
          </a:xfrm>
          <a:prstGeom prst="rect">
            <a:avLst/>
          </a:prstGeom>
          <a:noFill/>
        </p:spPr>
        <p:txBody>
          <a:bodyPr wrap="square" lIns="0" tIns="0" rIns="0" bIns="0" rtlCol="0">
            <a:noAutofit/>
          </a:bodyPr>
          <a:lstStyle/>
          <a:p>
            <a:pPr algn="ctr">
              <a:lnSpc>
                <a:spcPts val="6000"/>
              </a:lnSpc>
            </a:pPr>
            <a:r>
              <a:rPr lang="en-US" sz="6700" dirty="0">
                <a:solidFill>
                  <a:schemeClr val="accent5"/>
                </a:solidFill>
                <a:latin typeface="+mj-lt"/>
              </a:rPr>
              <a:t>Yes</a:t>
            </a:r>
          </a:p>
        </p:txBody>
      </p:sp>
      <p:sp>
        <p:nvSpPr>
          <p:cNvPr id="126" name="TextBox 125"/>
          <p:cNvSpPr txBox="1"/>
          <p:nvPr/>
        </p:nvSpPr>
        <p:spPr>
          <a:xfrm>
            <a:off x="7781349" y="3773630"/>
            <a:ext cx="980728" cy="264180"/>
          </a:xfrm>
          <a:prstGeom prst="rect">
            <a:avLst/>
          </a:prstGeom>
          <a:noFill/>
        </p:spPr>
        <p:txBody>
          <a:bodyPr wrap="square" lIns="0" tIns="0" rIns="0" bIns="0" rtlCol="0">
            <a:noAutofit/>
          </a:bodyPr>
          <a:lstStyle/>
          <a:p>
            <a:pPr>
              <a:lnSpc>
                <a:spcPts val="2500"/>
              </a:lnSpc>
            </a:pPr>
            <a:r>
              <a:rPr lang="en-US" sz="3600" dirty="0">
                <a:solidFill>
                  <a:schemeClr val="tx2"/>
                </a:solidFill>
                <a:latin typeface="+mj-lt"/>
              </a:rPr>
              <a:t>12%</a:t>
            </a:r>
          </a:p>
        </p:txBody>
      </p:sp>
      <p:sp>
        <p:nvSpPr>
          <p:cNvPr id="127" name="TextBox 126"/>
          <p:cNvSpPr txBox="1"/>
          <p:nvPr/>
        </p:nvSpPr>
        <p:spPr>
          <a:xfrm>
            <a:off x="7422574" y="2840180"/>
            <a:ext cx="466487" cy="311512"/>
          </a:xfrm>
          <a:prstGeom prst="rect">
            <a:avLst/>
          </a:prstGeom>
          <a:noFill/>
        </p:spPr>
        <p:txBody>
          <a:bodyPr wrap="square" lIns="0" tIns="0" rIns="0" bIns="0" rtlCol="0">
            <a:noAutofit/>
          </a:bodyPr>
          <a:lstStyle/>
          <a:p>
            <a:pPr>
              <a:lnSpc>
                <a:spcPts val="2500"/>
              </a:lnSpc>
            </a:pPr>
            <a:r>
              <a:rPr lang="en-US" sz="2700" dirty="0">
                <a:solidFill>
                  <a:schemeClr val="bg1"/>
                </a:solidFill>
                <a:latin typeface="+mj-lt"/>
              </a:rPr>
              <a:t>33%</a:t>
            </a:r>
          </a:p>
        </p:txBody>
      </p:sp>
      <p:sp>
        <p:nvSpPr>
          <p:cNvPr id="128" name="TextBox 127"/>
          <p:cNvSpPr txBox="1"/>
          <p:nvPr/>
        </p:nvSpPr>
        <p:spPr>
          <a:xfrm>
            <a:off x="7793783" y="2150778"/>
            <a:ext cx="533590" cy="303551"/>
          </a:xfrm>
          <a:prstGeom prst="rect">
            <a:avLst/>
          </a:prstGeom>
          <a:noFill/>
        </p:spPr>
        <p:txBody>
          <a:bodyPr wrap="square" lIns="0" tIns="0" rIns="0" bIns="0" rtlCol="0">
            <a:noAutofit/>
          </a:bodyPr>
          <a:lstStyle/>
          <a:p>
            <a:pPr>
              <a:lnSpc>
                <a:spcPts val="2500"/>
              </a:lnSpc>
            </a:pPr>
            <a:r>
              <a:rPr lang="en-US" sz="3400" dirty="0">
                <a:solidFill>
                  <a:schemeClr val="bg1"/>
                </a:solidFill>
                <a:latin typeface="+mj-lt"/>
              </a:rPr>
              <a:t>53%</a:t>
            </a:r>
          </a:p>
        </p:txBody>
      </p:sp>
      <p:sp>
        <p:nvSpPr>
          <p:cNvPr id="129" name="TextBox 128"/>
          <p:cNvSpPr txBox="1"/>
          <p:nvPr/>
        </p:nvSpPr>
        <p:spPr>
          <a:xfrm>
            <a:off x="8187625" y="1384383"/>
            <a:ext cx="575726" cy="343636"/>
          </a:xfrm>
          <a:prstGeom prst="rect">
            <a:avLst/>
          </a:prstGeom>
          <a:noFill/>
        </p:spPr>
        <p:txBody>
          <a:bodyPr wrap="square" lIns="0" tIns="0" rIns="0" bIns="0" rtlCol="0">
            <a:noAutofit/>
          </a:bodyPr>
          <a:lstStyle/>
          <a:p>
            <a:pPr>
              <a:lnSpc>
                <a:spcPts val="2500"/>
              </a:lnSpc>
            </a:pPr>
            <a:r>
              <a:rPr lang="en-US" sz="3200" dirty="0">
                <a:solidFill>
                  <a:schemeClr val="bg1"/>
                </a:solidFill>
                <a:latin typeface="+mj-lt"/>
              </a:rPr>
              <a:t>50%</a:t>
            </a:r>
          </a:p>
        </p:txBody>
      </p:sp>
      <p:sp>
        <p:nvSpPr>
          <p:cNvPr id="130" name="TextBox 129"/>
          <p:cNvSpPr txBox="1"/>
          <p:nvPr/>
        </p:nvSpPr>
        <p:spPr>
          <a:xfrm>
            <a:off x="7581935" y="902027"/>
            <a:ext cx="515688" cy="310657"/>
          </a:xfrm>
          <a:prstGeom prst="rect">
            <a:avLst/>
          </a:prstGeom>
          <a:noFill/>
        </p:spPr>
        <p:txBody>
          <a:bodyPr wrap="square" lIns="0" tIns="0" rIns="0" bIns="0" rtlCol="0">
            <a:noAutofit/>
          </a:bodyPr>
          <a:lstStyle/>
          <a:p>
            <a:pPr>
              <a:lnSpc>
                <a:spcPts val="2500"/>
              </a:lnSpc>
            </a:pPr>
            <a:r>
              <a:rPr lang="en-US" sz="3400" dirty="0">
                <a:solidFill>
                  <a:schemeClr val="bg1"/>
                </a:solidFill>
                <a:latin typeface="+mj-lt"/>
              </a:rPr>
              <a:t>53%</a:t>
            </a:r>
          </a:p>
        </p:txBody>
      </p:sp>
      <p:sp>
        <p:nvSpPr>
          <p:cNvPr id="131" name="TextBox 130"/>
          <p:cNvSpPr txBox="1"/>
          <p:nvPr/>
        </p:nvSpPr>
        <p:spPr>
          <a:xfrm>
            <a:off x="5140602" y="4755806"/>
            <a:ext cx="403315" cy="264180"/>
          </a:xfrm>
          <a:prstGeom prst="rect">
            <a:avLst/>
          </a:prstGeom>
          <a:noFill/>
        </p:spPr>
        <p:txBody>
          <a:bodyPr wrap="square" lIns="0" tIns="0" rIns="0" bIns="0" rtlCol="0">
            <a:noAutofit/>
          </a:bodyPr>
          <a:lstStyle/>
          <a:p>
            <a:pPr>
              <a:lnSpc>
                <a:spcPts val="2500"/>
              </a:lnSpc>
            </a:pPr>
            <a:r>
              <a:rPr lang="en-US" sz="2500" dirty="0">
                <a:solidFill>
                  <a:schemeClr val="tx2"/>
                </a:solidFill>
                <a:latin typeface="+mj-lt"/>
              </a:rPr>
              <a:t>88%</a:t>
            </a:r>
          </a:p>
        </p:txBody>
      </p:sp>
      <p:sp>
        <p:nvSpPr>
          <p:cNvPr id="132" name="TextBox 131"/>
          <p:cNvSpPr txBox="1"/>
          <p:nvPr/>
        </p:nvSpPr>
        <p:spPr>
          <a:xfrm>
            <a:off x="6702605" y="4746281"/>
            <a:ext cx="304890" cy="264180"/>
          </a:xfrm>
          <a:prstGeom prst="rect">
            <a:avLst/>
          </a:prstGeom>
          <a:noFill/>
        </p:spPr>
        <p:txBody>
          <a:bodyPr wrap="square" lIns="0" tIns="0" rIns="0" bIns="0" rtlCol="0">
            <a:noAutofit/>
          </a:bodyPr>
          <a:lstStyle/>
          <a:p>
            <a:pPr>
              <a:lnSpc>
                <a:spcPts val="2500"/>
              </a:lnSpc>
            </a:pPr>
            <a:r>
              <a:rPr lang="en-US" sz="2500" dirty="0">
                <a:solidFill>
                  <a:schemeClr val="tx2"/>
                </a:solidFill>
                <a:latin typeface="+mj-lt"/>
              </a:rPr>
              <a:t>15%</a:t>
            </a:r>
          </a:p>
        </p:txBody>
      </p:sp>
      <p:sp>
        <p:nvSpPr>
          <p:cNvPr id="133" name="TextBox 132"/>
          <p:cNvSpPr txBox="1"/>
          <p:nvPr/>
        </p:nvSpPr>
        <p:spPr>
          <a:xfrm>
            <a:off x="8263949" y="4755806"/>
            <a:ext cx="304890" cy="264180"/>
          </a:xfrm>
          <a:prstGeom prst="rect">
            <a:avLst/>
          </a:prstGeom>
          <a:noFill/>
        </p:spPr>
        <p:txBody>
          <a:bodyPr wrap="square" lIns="0" tIns="0" rIns="0" bIns="0" rtlCol="0">
            <a:noAutofit/>
          </a:bodyPr>
          <a:lstStyle/>
          <a:p>
            <a:pPr>
              <a:lnSpc>
                <a:spcPts val="2500"/>
              </a:lnSpc>
            </a:pPr>
            <a:r>
              <a:rPr lang="en-US" sz="2500" dirty="0">
                <a:solidFill>
                  <a:schemeClr val="tx2"/>
                </a:solidFill>
                <a:latin typeface="+mj-lt"/>
              </a:rPr>
              <a:t>15%</a:t>
            </a:r>
          </a:p>
        </p:txBody>
      </p:sp>
      <p:sp>
        <p:nvSpPr>
          <p:cNvPr id="134" name="TextBox 133"/>
          <p:cNvSpPr txBox="1"/>
          <p:nvPr/>
        </p:nvSpPr>
        <p:spPr>
          <a:xfrm>
            <a:off x="9807831" y="4755806"/>
            <a:ext cx="304890" cy="264180"/>
          </a:xfrm>
          <a:prstGeom prst="rect">
            <a:avLst/>
          </a:prstGeom>
          <a:noFill/>
        </p:spPr>
        <p:txBody>
          <a:bodyPr wrap="square" lIns="0" tIns="0" rIns="0" bIns="0" rtlCol="0">
            <a:noAutofit/>
          </a:bodyPr>
          <a:lstStyle/>
          <a:p>
            <a:pPr>
              <a:lnSpc>
                <a:spcPts val="2500"/>
              </a:lnSpc>
            </a:pPr>
            <a:r>
              <a:rPr lang="en-US" sz="2500" dirty="0">
                <a:solidFill>
                  <a:schemeClr val="tx2"/>
                </a:solidFill>
                <a:latin typeface="+mj-lt"/>
              </a:rPr>
              <a:t>15%</a:t>
            </a:r>
          </a:p>
        </p:txBody>
      </p:sp>
      <p:sp>
        <p:nvSpPr>
          <p:cNvPr id="135" name="TextBox 134"/>
          <p:cNvSpPr txBox="1"/>
          <p:nvPr/>
        </p:nvSpPr>
        <p:spPr>
          <a:xfrm>
            <a:off x="4526569" y="5328221"/>
            <a:ext cx="1487883" cy="262345"/>
          </a:xfrm>
          <a:prstGeom prst="rect">
            <a:avLst/>
          </a:prstGeom>
          <a:noFill/>
        </p:spPr>
        <p:txBody>
          <a:bodyPr wrap="square" lIns="0" tIns="0" rIns="0" bIns="0" rtlCol="0">
            <a:noAutofit/>
          </a:bodyPr>
          <a:lstStyle/>
          <a:p>
            <a:pPr algn="ctr"/>
            <a:r>
              <a:rPr lang="en-US" sz="1600" dirty="0">
                <a:solidFill>
                  <a:schemeClr val="tx2"/>
                </a:solidFill>
              </a:rPr>
              <a:t>To third party</a:t>
            </a:r>
          </a:p>
        </p:txBody>
      </p:sp>
      <p:sp>
        <p:nvSpPr>
          <p:cNvPr id="136" name="TextBox 135"/>
          <p:cNvSpPr txBox="1"/>
          <p:nvPr/>
        </p:nvSpPr>
        <p:spPr>
          <a:xfrm>
            <a:off x="6117778" y="5328221"/>
            <a:ext cx="1450946" cy="262345"/>
          </a:xfrm>
          <a:prstGeom prst="rect">
            <a:avLst/>
          </a:prstGeom>
          <a:noFill/>
        </p:spPr>
        <p:txBody>
          <a:bodyPr wrap="square" lIns="0" tIns="0" rIns="0" bIns="0" rtlCol="0">
            <a:noAutofit/>
          </a:bodyPr>
          <a:lstStyle/>
          <a:p>
            <a:pPr algn="ctr"/>
            <a:r>
              <a:rPr lang="en-US" sz="1600" dirty="0">
                <a:solidFill>
                  <a:schemeClr val="tx2"/>
                </a:solidFill>
              </a:rPr>
              <a:t>To employees</a:t>
            </a:r>
          </a:p>
        </p:txBody>
      </p:sp>
      <p:sp>
        <p:nvSpPr>
          <p:cNvPr id="137" name="TextBox 136"/>
          <p:cNvSpPr txBox="1"/>
          <p:nvPr/>
        </p:nvSpPr>
        <p:spPr>
          <a:xfrm>
            <a:off x="7909997" y="5356458"/>
            <a:ext cx="1005285" cy="262345"/>
          </a:xfrm>
          <a:prstGeom prst="rect">
            <a:avLst/>
          </a:prstGeom>
          <a:noFill/>
        </p:spPr>
        <p:txBody>
          <a:bodyPr wrap="square" lIns="0" tIns="0" rIns="0" bIns="0" rtlCol="0">
            <a:noAutofit/>
          </a:bodyPr>
          <a:lstStyle/>
          <a:p>
            <a:pPr algn="ctr"/>
            <a:r>
              <a:rPr lang="en-US" sz="1600" dirty="0">
                <a:solidFill>
                  <a:schemeClr val="tx2"/>
                </a:solidFill>
              </a:rPr>
              <a:t>To family</a:t>
            </a:r>
          </a:p>
        </p:txBody>
      </p:sp>
      <p:sp>
        <p:nvSpPr>
          <p:cNvPr id="138" name="TextBox 137"/>
          <p:cNvSpPr txBox="1"/>
          <p:nvPr/>
        </p:nvSpPr>
        <p:spPr>
          <a:xfrm>
            <a:off x="9426234" y="5328221"/>
            <a:ext cx="1005285" cy="262345"/>
          </a:xfrm>
          <a:prstGeom prst="rect">
            <a:avLst/>
          </a:prstGeom>
          <a:noFill/>
        </p:spPr>
        <p:txBody>
          <a:bodyPr wrap="square" lIns="0" tIns="0" rIns="0" bIns="0" rtlCol="0">
            <a:noAutofit/>
          </a:bodyPr>
          <a:lstStyle/>
          <a:p>
            <a:pPr algn="ctr"/>
            <a:r>
              <a:rPr lang="en-US" sz="1600" dirty="0">
                <a:solidFill>
                  <a:schemeClr val="tx2"/>
                </a:solidFill>
              </a:rPr>
              <a:t>To IPO</a:t>
            </a:r>
          </a:p>
        </p:txBody>
      </p:sp>
    </p:spTree>
    <p:extLst>
      <p:ext uri="{BB962C8B-B14F-4D97-AF65-F5344CB8AC3E}">
        <p14:creationId xmlns:p14="http://schemas.microsoft.com/office/powerpoint/2010/main" val="26674961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3600000" cy="6858000"/>
          </a:xfrm>
          <a:prstGeom prst="rect">
            <a:avLst/>
          </a:prstGeom>
          <a:solidFill>
            <a:srgbClr val="470A6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l"/>
            <a:endParaRPr lang="nl-NL" sz="1500" dirty="0">
              <a:solidFill>
                <a:schemeClr val="bg1"/>
              </a:solidFill>
            </a:endParaRPr>
          </a:p>
        </p:txBody>
      </p:sp>
      <p:sp>
        <p:nvSpPr>
          <p:cNvPr id="7" name="Title 6"/>
          <p:cNvSpPr>
            <a:spLocks noGrp="1"/>
          </p:cNvSpPr>
          <p:nvPr>
            <p:ph type="title"/>
          </p:nvPr>
        </p:nvSpPr>
        <p:spPr>
          <a:xfrm>
            <a:off x="342050" y="549059"/>
            <a:ext cx="3010540" cy="4661322"/>
          </a:xfrm>
        </p:spPr>
        <p:txBody>
          <a:bodyPr/>
          <a:lstStyle/>
          <a:p>
            <a:r>
              <a:rPr lang="en-US" sz="6000" dirty="0">
                <a:solidFill>
                  <a:schemeClr val="bg1"/>
                </a:solidFill>
              </a:rPr>
              <a:t>Do you think the fact that people are generally living longer has impacted the way you plan for succession in your business?</a:t>
            </a:r>
            <a:endParaRPr lang="nl-NL" sz="6000" dirty="0">
              <a:solidFill>
                <a:schemeClr val="bg1"/>
              </a:solidFill>
            </a:endParaRPr>
          </a:p>
        </p:txBody>
      </p:sp>
      <p:sp>
        <p:nvSpPr>
          <p:cNvPr id="19" name="TextBox 18"/>
          <p:cNvSpPr txBox="1"/>
          <p:nvPr/>
        </p:nvSpPr>
        <p:spPr>
          <a:xfrm>
            <a:off x="4001435" y="7465908"/>
            <a:ext cx="109537" cy="219075"/>
          </a:xfrm>
          <a:prstGeom prst="rect">
            <a:avLst/>
          </a:prstGeom>
          <a:noFill/>
        </p:spPr>
        <p:txBody>
          <a:bodyPr wrap="square" lIns="0" tIns="0" rIns="0" bIns="0" rtlCol="0">
            <a:noAutofit/>
          </a:bodyPr>
          <a:lstStyle/>
          <a:p>
            <a:r>
              <a:rPr lang="en-US" sz="1500" dirty="0">
                <a:solidFill>
                  <a:schemeClr val="bg1"/>
                </a:solidFill>
              </a:rPr>
              <a:t>1</a:t>
            </a:r>
          </a:p>
        </p:txBody>
      </p:sp>
      <p:sp>
        <p:nvSpPr>
          <p:cNvPr id="27" name="AutoShape 3"/>
          <p:cNvSpPr>
            <a:spLocks noChangeAspect="1" noChangeArrowheads="1" noTextEdit="1"/>
          </p:cNvSpPr>
          <p:nvPr/>
        </p:nvSpPr>
        <p:spPr bwMode="auto">
          <a:xfrm>
            <a:off x="-851241" y="4061565"/>
            <a:ext cx="3903662" cy="330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1" name="TextBox 90"/>
          <p:cNvSpPr txBox="1"/>
          <p:nvPr/>
        </p:nvSpPr>
        <p:spPr>
          <a:xfrm>
            <a:off x="4406877" y="7206045"/>
            <a:ext cx="109537" cy="219075"/>
          </a:xfrm>
          <a:prstGeom prst="rect">
            <a:avLst/>
          </a:prstGeom>
          <a:noFill/>
        </p:spPr>
        <p:txBody>
          <a:bodyPr wrap="square" lIns="0" tIns="0" rIns="0" bIns="0" rtlCol="0">
            <a:noAutofit/>
          </a:bodyPr>
          <a:lstStyle/>
          <a:p>
            <a:r>
              <a:rPr lang="en-US" sz="1500" dirty="0">
                <a:solidFill>
                  <a:schemeClr val="bg1"/>
                </a:solidFill>
              </a:rPr>
              <a:t>5</a:t>
            </a:r>
          </a:p>
        </p:txBody>
      </p:sp>
      <p:cxnSp>
        <p:nvCxnSpPr>
          <p:cNvPr id="43" name="Straight Connector 42"/>
          <p:cNvCxnSpPr/>
          <p:nvPr/>
        </p:nvCxnSpPr>
        <p:spPr>
          <a:xfrm flipV="1">
            <a:off x="4540395" y="3058716"/>
            <a:ext cx="6588000" cy="1"/>
          </a:xfrm>
          <a:prstGeom prst="line">
            <a:avLst/>
          </a:prstGeom>
          <a:ln w="9525">
            <a:solidFill>
              <a:schemeClr val="accent3"/>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4" name="Title 1"/>
          <p:cNvSpPr txBox="1">
            <a:spLocks/>
          </p:cNvSpPr>
          <p:nvPr/>
        </p:nvSpPr>
        <p:spPr>
          <a:xfrm>
            <a:off x="10407559" y="1063037"/>
            <a:ext cx="753573" cy="459736"/>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r"/>
            <a:r>
              <a:rPr lang="en-GB" sz="4400" dirty="0">
                <a:solidFill>
                  <a:schemeClr val="accent3"/>
                </a:solidFill>
              </a:rPr>
              <a:t>29%</a:t>
            </a:r>
          </a:p>
        </p:txBody>
      </p:sp>
      <p:sp>
        <p:nvSpPr>
          <p:cNvPr id="45" name="Title 1"/>
          <p:cNvSpPr txBox="1">
            <a:spLocks/>
          </p:cNvSpPr>
          <p:nvPr/>
        </p:nvSpPr>
        <p:spPr>
          <a:xfrm>
            <a:off x="10416076" y="1617408"/>
            <a:ext cx="745056" cy="365657"/>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r"/>
            <a:r>
              <a:rPr lang="en-GB" sz="4400" dirty="0">
                <a:solidFill>
                  <a:schemeClr val="accent3"/>
                </a:solidFill>
              </a:rPr>
              <a:t>60%</a:t>
            </a:r>
          </a:p>
        </p:txBody>
      </p:sp>
      <p:sp>
        <p:nvSpPr>
          <p:cNvPr id="46" name="Title 1"/>
          <p:cNvSpPr txBox="1">
            <a:spLocks/>
          </p:cNvSpPr>
          <p:nvPr/>
        </p:nvSpPr>
        <p:spPr>
          <a:xfrm>
            <a:off x="10313513" y="2159638"/>
            <a:ext cx="847619" cy="457564"/>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r"/>
            <a:r>
              <a:rPr lang="en-GB" sz="4400" dirty="0">
                <a:solidFill>
                  <a:schemeClr val="accent3"/>
                </a:solidFill>
              </a:rPr>
              <a:t>11%</a:t>
            </a:r>
          </a:p>
        </p:txBody>
      </p:sp>
      <p:sp>
        <p:nvSpPr>
          <p:cNvPr id="47" name="TextBox 46"/>
          <p:cNvSpPr txBox="1"/>
          <p:nvPr/>
        </p:nvSpPr>
        <p:spPr>
          <a:xfrm>
            <a:off x="5277618" y="2355281"/>
            <a:ext cx="109537" cy="219075"/>
          </a:xfrm>
          <a:prstGeom prst="rect">
            <a:avLst/>
          </a:prstGeom>
          <a:noFill/>
        </p:spPr>
        <p:txBody>
          <a:bodyPr wrap="square" lIns="0" tIns="0" rIns="0" bIns="0" rtlCol="0">
            <a:noAutofit/>
          </a:bodyPr>
          <a:lstStyle/>
          <a:p>
            <a:r>
              <a:rPr lang="en-US" sz="1500" dirty="0">
                <a:solidFill>
                  <a:schemeClr val="bg1"/>
                </a:solidFill>
              </a:rPr>
              <a:t>6</a:t>
            </a:r>
          </a:p>
        </p:txBody>
      </p:sp>
      <p:sp>
        <p:nvSpPr>
          <p:cNvPr id="48" name="TextBox 47"/>
          <p:cNvSpPr txBox="1"/>
          <p:nvPr/>
        </p:nvSpPr>
        <p:spPr>
          <a:xfrm>
            <a:off x="5768336" y="2355281"/>
            <a:ext cx="109537" cy="219075"/>
          </a:xfrm>
          <a:prstGeom prst="rect">
            <a:avLst/>
          </a:prstGeom>
          <a:noFill/>
        </p:spPr>
        <p:txBody>
          <a:bodyPr wrap="square" lIns="0" tIns="0" rIns="0" bIns="0" rtlCol="0">
            <a:noAutofit/>
          </a:bodyPr>
          <a:lstStyle/>
          <a:p>
            <a:r>
              <a:rPr lang="en-US" sz="1500" dirty="0">
                <a:solidFill>
                  <a:schemeClr val="bg1"/>
                </a:solidFill>
              </a:rPr>
              <a:t>7</a:t>
            </a:r>
          </a:p>
        </p:txBody>
      </p:sp>
      <p:sp>
        <p:nvSpPr>
          <p:cNvPr id="49" name="TextBox 48"/>
          <p:cNvSpPr txBox="1"/>
          <p:nvPr/>
        </p:nvSpPr>
        <p:spPr>
          <a:xfrm>
            <a:off x="6261076" y="2355281"/>
            <a:ext cx="109537" cy="219075"/>
          </a:xfrm>
          <a:prstGeom prst="rect">
            <a:avLst/>
          </a:prstGeom>
          <a:noFill/>
        </p:spPr>
        <p:txBody>
          <a:bodyPr wrap="square" lIns="0" tIns="0" rIns="0" bIns="0" rtlCol="0">
            <a:noAutofit/>
          </a:bodyPr>
          <a:lstStyle/>
          <a:p>
            <a:r>
              <a:rPr lang="en-US" sz="1500" dirty="0">
                <a:solidFill>
                  <a:schemeClr val="bg1"/>
                </a:solidFill>
              </a:rPr>
              <a:t>8</a:t>
            </a:r>
          </a:p>
        </p:txBody>
      </p:sp>
      <p:sp>
        <p:nvSpPr>
          <p:cNvPr id="50" name="Freeform 9"/>
          <p:cNvSpPr>
            <a:spLocks/>
          </p:cNvSpPr>
          <p:nvPr/>
        </p:nvSpPr>
        <p:spPr bwMode="auto">
          <a:xfrm rot="5400000">
            <a:off x="6222566" y="-105518"/>
            <a:ext cx="458787" cy="3865310"/>
          </a:xfrm>
          <a:custGeom>
            <a:avLst/>
            <a:gdLst>
              <a:gd name="T0" fmla="*/ 110 w 133"/>
              <a:gd name="T1" fmla="*/ 956 h 956"/>
              <a:gd name="T2" fmla="*/ 110 w 133"/>
              <a:gd name="T3" fmla="*/ 54 h 956"/>
              <a:gd name="T4" fmla="*/ 126 w 133"/>
              <a:gd name="T5" fmla="*/ 54 h 956"/>
              <a:gd name="T6" fmla="*/ 132 w 133"/>
              <a:gd name="T7" fmla="*/ 49 h 956"/>
              <a:gd name="T8" fmla="*/ 128 w 133"/>
              <a:gd name="T9" fmla="*/ 44 h 956"/>
              <a:gd name="T10" fmla="*/ 74 w 133"/>
              <a:gd name="T11" fmla="*/ 4 h 956"/>
              <a:gd name="T12" fmla="*/ 59 w 133"/>
              <a:gd name="T13" fmla="*/ 4 h 956"/>
              <a:gd name="T14" fmla="*/ 2 w 133"/>
              <a:gd name="T15" fmla="*/ 46 h 956"/>
              <a:gd name="T16" fmla="*/ 0 w 133"/>
              <a:gd name="T17" fmla="*/ 51 h 956"/>
              <a:gd name="T18" fmla="*/ 7 w 133"/>
              <a:gd name="T19" fmla="*/ 54 h 956"/>
              <a:gd name="T20" fmla="*/ 23 w 133"/>
              <a:gd name="T21" fmla="*/ 54 h 956"/>
              <a:gd name="T22" fmla="*/ 23 w 133"/>
              <a:gd name="T23" fmla="*/ 956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956">
                <a:moveTo>
                  <a:pt x="110" y="956"/>
                </a:moveTo>
                <a:cubicBezTo>
                  <a:pt x="110" y="54"/>
                  <a:pt x="110" y="54"/>
                  <a:pt x="110" y="54"/>
                </a:cubicBezTo>
                <a:cubicBezTo>
                  <a:pt x="110" y="54"/>
                  <a:pt x="120" y="54"/>
                  <a:pt x="126" y="54"/>
                </a:cubicBezTo>
                <a:cubicBezTo>
                  <a:pt x="130" y="54"/>
                  <a:pt x="133" y="51"/>
                  <a:pt x="132" y="49"/>
                </a:cubicBezTo>
                <a:cubicBezTo>
                  <a:pt x="132" y="46"/>
                  <a:pt x="128" y="44"/>
                  <a:pt x="128" y="44"/>
                </a:cubicBezTo>
                <a:cubicBezTo>
                  <a:pt x="74" y="4"/>
                  <a:pt x="74" y="4"/>
                  <a:pt x="74" y="4"/>
                </a:cubicBezTo>
                <a:cubicBezTo>
                  <a:pt x="66" y="0"/>
                  <a:pt x="59" y="4"/>
                  <a:pt x="59" y="4"/>
                </a:cubicBezTo>
                <a:cubicBezTo>
                  <a:pt x="2" y="46"/>
                  <a:pt x="2" y="46"/>
                  <a:pt x="2" y="46"/>
                </a:cubicBezTo>
                <a:cubicBezTo>
                  <a:pt x="2" y="46"/>
                  <a:pt x="0" y="48"/>
                  <a:pt x="0" y="51"/>
                </a:cubicBezTo>
                <a:cubicBezTo>
                  <a:pt x="1" y="54"/>
                  <a:pt x="7" y="54"/>
                  <a:pt x="7" y="54"/>
                </a:cubicBezTo>
                <a:cubicBezTo>
                  <a:pt x="23" y="54"/>
                  <a:pt x="23" y="54"/>
                  <a:pt x="23" y="54"/>
                </a:cubicBezTo>
                <a:cubicBezTo>
                  <a:pt x="23" y="956"/>
                  <a:pt x="23" y="956"/>
                  <a:pt x="23" y="956"/>
                </a:cubicBezTo>
              </a:path>
            </a:pathLst>
          </a:custGeom>
          <a:solidFill>
            <a:srgbClr val="00A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2" name="TextBox 51"/>
          <p:cNvSpPr txBox="1"/>
          <p:nvPr/>
        </p:nvSpPr>
        <p:spPr>
          <a:xfrm>
            <a:off x="9817768" y="1060598"/>
            <a:ext cx="564246" cy="532660"/>
          </a:xfrm>
          <a:prstGeom prst="rect">
            <a:avLst/>
          </a:prstGeom>
          <a:noFill/>
        </p:spPr>
        <p:txBody>
          <a:bodyPr wrap="square" lIns="0" tIns="0" rIns="0" bIns="0" rtlCol="0">
            <a:noAutofit/>
          </a:bodyPr>
          <a:lstStyle/>
          <a:p>
            <a:pPr algn="r"/>
            <a:r>
              <a:rPr lang="nl-NL" sz="2400" dirty="0">
                <a:solidFill>
                  <a:schemeClr val="accent5"/>
                </a:solidFill>
              </a:rPr>
              <a:t>Yes</a:t>
            </a:r>
          </a:p>
        </p:txBody>
      </p:sp>
      <p:sp>
        <p:nvSpPr>
          <p:cNvPr id="53" name="TextBox 52"/>
          <p:cNvSpPr txBox="1"/>
          <p:nvPr/>
        </p:nvSpPr>
        <p:spPr>
          <a:xfrm>
            <a:off x="9613447" y="1651127"/>
            <a:ext cx="768567" cy="532660"/>
          </a:xfrm>
          <a:prstGeom prst="rect">
            <a:avLst/>
          </a:prstGeom>
          <a:noFill/>
        </p:spPr>
        <p:txBody>
          <a:bodyPr wrap="square" lIns="0" tIns="0" rIns="0" bIns="0" rtlCol="0">
            <a:noAutofit/>
          </a:bodyPr>
          <a:lstStyle/>
          <a:p>
            <a:pPr algn="r"/>
            <a:r>
              <a:rPr lang="nl-NL" sz="2400" dirty="0">
                <a:solidFill>
                  <a:schemeClr val="accent5"/>
                </a:solidFill>
              </a:rPr>
              <a:t>No</a:t>
            </a:r>
          </a:p>
        </p:txBody>
      </p:sp>
      <p:sp>
        <p:nvSpPr>
          <p:cNvPr id="54" name="TextBox 53"/>
          <p:cNvSpPr txBox="1"/>
          <p:nvPr/>
        </p:nvSpPr>
        <p:spPr>
          <a:xfrm>
            <a:off x="7945001" y="2159638"/>
            <a:ext cx="2437013" cy="532660"/>
          </a:xfrm>
          <a:prstGeom prst="rect">
            <a:avLst/>
          </a:prstGeom>
          <a:noFill/>
        </p:spPr>
        <p:txBody>
          <a:bodyPr wrap="square" lIns="0" tIns="0" rIns="0" bIns="0" rtlCol="0">
            <a:noAutofit/>
          </a:bodyPr>
          <a:lstStyle/>
          <a:p>
            <a:pPr algn="r"/>
            <a:r>
              <a:rPr lang="nl-NL" sz="2400" dirty="0">
                <a:solidFill>
                  <a:schemeClr val="accent5"/>
                </a:solidFill>
              </a:rPr>
              <a:t>No </a:t>
            </a:r>
            <a:r>
              <a:rPr lang="nl-NL" sz="2400" dirty="0" err="1">
                <a:solidFill>
                  <a:schemeClr val="accent5"/>
                </a:solidFill>
              </a:rPr>
              <a:t>answer</a:t>
            </a:r>
            <a:endParaRPr lang="nl-NL" sz="2400" dirty="0">
              <a:solidFill>
                <a:schemeClr val="accent5"/>
              </a:solidFill>
            </a:endParaRPr>
          </a:p>
        </p:txBody>
      </p:sp>
      <p:sp>
        <p:nvSpPr>
          <p:cNvPr id="55" name="Freeform 7"/>
          <p:cNvSpPr>
            <a:spLocks/>
          </p:cNvSpPr>
          <p:nvPr/>
        </p:nvSpPr>
        <p:spPr bwMode="auto">
          <a:xfrm rot="5400000">
            <a:off x="4943883" y="1731173"/>
            <a:ext cx="458787" cy="1296000"/>
          </a:xfrm>
          <a:custGeom>
            <a:avLst/>
            <a:gdLst>
              <a:gd name="T0" fmla="*/ 110 w 133"/>
              <a:gd name="T1" fmla="*/ 183 h 183"/>
              <a:gd name="T2" fmla="*/ 110 w 133"/>
              <a:gd name="T3" fmla="*/ 55 h 183"/>
              <a:gd name="T4" fmla="*/ 126 w 133"/>
              <a:gd name="T5" fmla="*/ 55 h 183"/>
              <a:gd name="T6" fmla="*/ 133 w 133"/>
              <a:gd name="T7" fmla="*/ 49 h 183"/>
              <a:gd name="T8" fmla="*/ 129 w 133"/>
              <a:gd name="T9" fmla="*/ 45 h 183"/>
              <a:gd name="T10" fmla="*/ 75 w 133"/>
              <a:gd name="T11" fmla="*/ 5 h 183"/>
              <a:gd name="T12" fmla="*/ 59 w 133"/>
              <a:gd name="T13" fmla="*/ 5 h 183"/>
              <a:gd name="T14" fmla="*/ 2 w 133"/>
              <a:gd name="T15" fmla="*/ 47 h 183"/>
              <a:gd name="T16" fmla="*/ 1 w 133"/>
              <a:gd name="T17" fmla="*/ 52 h 183"/>
              <a:gd name="T18" fmla="*/ 7 w 133"/>
              <a:gd name="T19" fmla="*/ 55 h 183"/>
              <a:gd name="T20" fmla="*/ 23 w 133"/>
              <a:gd name="T21" fmla="*/ 55 h 183"/>
              <a:gd name="T22" fmla="*/ 23 w 133"/>
              <a:gd name="T23" fmla="*/ 18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183">
                <a:moveTo>
                  <a:pt x="110" y="183"/>
                </a:moveTo>
                <a:cubicBezTo>
                  <a:pt x="110" y="55"/>
                  <a:pt x="110" y="55"/>
                  <a:pt x="110" y="55"/>
                </a:cubicBezTo>
                <a:cubicBezTo>
                  <a:pt x="110" y="55"/>
                  <a:pt x="121" y="54"/>
                  <a:pt x="126" y="55"/>
                </a:cubicBezTo>
                <a:cubicBezTo>
                  <a:pt x="130" y="55"/>
                  <a:pt x="133" y="52"/>
                  <a:pt x="133" y="49"/>
                </a:cubicBezTo>
                <a:cubicBezTo>
                  <a:pt x="132" y="47"/>
                  <a:pt x="129" y="45"/>
                  <a:pt x="129" y="45"/>
                </a:cubicBezTo>
                <a:cubicBezTo>
                  <a:pt x="75" y="5"/>
                  <a:pt x="75" y="5"/>
                  <a:pt x="75" y="5"/>
                </a:cubicBezTo>
                <a:cubicBezTo>
                  <a:pt x="66" y="0"/>
                  <a:pt x="59" y="5"/>
                  <a:pt x="59" y="5"/>
                </a:cubicBezTo>
                <a:cubicBezTo>
                  <a:pt x="2" y="47"/>
                  <a:pt x="2" y="47"/>
                  <a:pt x="2" y="47"/>
                </a:cubicBezTo>
                <a:cubicBezTo>
                  <a:pt x="2" y="47"/>
                  <a:pt x="0" y="48"/>
                  <a:pt x="1" y="52"/>
                </a:cubicBezTo>
                <a:cubicBezTo>
                  <a:pt x="1" y="55"/>
                  <a:pt x="7" y="55"/>
                  <a:pt x="7" y="55"/>
                </a:cubicBezTo>
                <a:cubicBezTo>
                  <a:pt x="23" y="55"/>
                  <a:pt x="23" y="55"/>
                  <a:pt x="23" y="55"/>
                </a:cubicBezTo>
                <a:cubicBezTo>
                  <a:pt x="23" y="183"/>
                  <a:pt x="23" y="183"/>
                  <a:pt x="23" y="183"/>
                </a:cubicBezTo>
              </a:path>
            </a:pathLst>
          </a:custGeom>
          <a:solidFill>
            <a:srgbClr val="470A68"/>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7" name="Freeform 6"/>
          <p:cNvSpPr>
            <a:spLocks/>
          </p:cNvSpPr>
          <p:nvPr/>
        </p:nvSpPr>
        <p:spPr bwMode="auto">
          <a:xfrm rot="5400000">
            <a:off x="5513909" y="90287"/>
            <a:ext cx="458787" cy="2448000"/>
          </a:xfrm>
          <a:custGeom>
            <a:avLst/>
            <a:gdLst>
              <a:gd name="T0" fmla="*/ 110 w 133"/>
              <a:gd name="T1" fmla="*/ 615 h 615"/>
              <a:gd name="T2" fmla="*/ 110 w 133"/>
              <a:gd name="T3" fmla="*/ 55 h 615"/>
              <a:gd name="T4" fmla="*/ 126 w 133"/>
              <a:gd name="T5" fmla="*/ 55 h 615"/>
              <a:gd name="T6" fmla="*/ 133 w 133"/>
              <a:gd name="T7" fmla="*/ 49 h 615"/>
              <a:gd name="T8" fmla="*/ 129 w 133"/>
              <a:gd name="T9" fmla="*/ 45 h 615"/>
              <a:gd name="T10" fmla="*/ 75 w 133"/>
              <a:gd name="T11" fmla="*/ 5 h 615"/>
              <a:gd name="T12" fmla="*/ 60 w 133"/>
              <a:gd name="T13" fmla="*/ 5 h 615"/>
              <a:gd name="T14" fmla="*/ 3 w 133"/>
              <a:gd name="T15" fmla="*/ 47 h 615"/>
              <a:gd name="T16" fmla="*/ 1 w 133"/>
              <a:gd name="T17" fmla="*/ 52 h 615"/>
              <a:gd name="T18" fmla="*/ 7 w 133"/>
              <a:gd name="T19" fmla="*/ 55 h 615"/>
              <a:gd name="T20" fmla="*/ 24 w 133"/>
              <a:gd name="T21" fmla="*/ 55 h 615"/>
              <a:gd name="T22" fmla="*/ 24 w 133"/>
              <a:gd name="T23" fmla="*/ 615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615">
                <a:moveTo>
                  <a:pt x="110" y="615"/>
                </a:moveTo>
                <a:cubicBezTo>
                  <a:pt x="110" y="55"/>
                  <a:pt x="110" y="55"/>
                  <a:pt x="110" y="55"/>
                </a:cubicBezTo>
                <a:cubicBezTo>
                  <a:pt x="110" y="55"/>
                  <a:pt x="121" y="55"/>
                  <a:pt x="126" y="55"/>
                </a:cubicBezTo>
                <a:cubicBezTo>
                  <a:pt x="130" y="55"/>
                  <a:pt x="133" y="52"/>
                  <a:pt x="133" y="49"/>
                </a:cubicBezTo>
                <a:cubicBezTo>
                  <a:pt x="132" y="47"/>
                  <a:pt x="129" y="45"/>
                  <a:pt x="129" y="45"/>
                </a:cubicBezTo>
                <a:cubicBezTo>
                  <a:pt x="75" y="5"/>
                  <a:pt x="75" y="5"/>
                  <a:pt x="75" y="5"/>
                </a:cubicBezTo>
                <a:cubicBezTo>
                  <a:pt x="67" y="0"/>
                  <a:pt x="60" y="5"/>
                  <a:pt x="60" y="5"/>
                </a:cubicBezTo>
                <a:cubicBezTo>
                  <a:pt x="3" y="47"/>
                  <a:pt x="3" y="47"/>
                  <a:pt x="3" y="47"/>
                </a:cubicBezTo>
                <a:cubicBezTo>
                  <a:pt x="3" y="47"/>
                  <a:pt x="0" y="48"/>
                  <a:pt x="1" y="52"/>
                </a:cubicBezTo>
                <a:cubicBezTo>
                  <a:pt x="1" y="55"/>
                  <a:pt x="7" y="55"/>
                  <a:pt x="7" y="55"/>
                </a:cubicBezTo>
                <a:cubicBezTo>
                  <a:pt x="24" y="55"/>
                  <a:pt x="24" y="55"/>
                  <a:pt x="24" y="55"/>
                </a:cubicBezTo>
                <a:cubicBezTo>
                  <a:pt x="24" y="615"/>
                  <a:pt x="24" y="615"/>
                  <a:pt x="24" y="615"/>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1" name="Title 1"/>
          <p:cNvSpPr txBox="1">
            <a:spLocks/>
          </p:cNvSpPr>
          <p:nvPr/>
        </p:nvSpPr>
        <p:spPr>
          <a:xfrm>
            <a:off x="10407559" y="3926001"/>
            <a:ext cx="753573" cy="459736"/>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r"/>
            <a:r>
              <a:rPr lang="en-GB" sz="4400" dirty="0">
                <a:solidFill>
                  <a:schemeClr val="accent3"/>
                </a:solidFill>
              </a:rPr>
              <a:t>16%</a:t>
            </a:r>
          </a:p>
        </p:txBody>
      </p:sp>
      <p:sp>
        <p:nvSpPr>
          <p:cNvPr id="22" name="Title 1"/>
          <p:cNvSpPr txBox="1">
            <a:spLocks/>
          </p:cNvSpPr>
          <p:nvPr/>
        </p:nvSpPr>
        <p:spPr>
          <a:xfrm>
            <a:off x="10440057" y="4480372"/>
            <a:ext cx="745056" cy="365657"/>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r"/>
            <a:r>
              <a:rPr lang="en-GB" sz="4400" dirty="0">
                <a:solidFill>
                  <a:schemeClr val="accent3"/>
                </a:solidFill>
              </a:rPr>
              <a:t>79%</a:t>
            </a:r>
          </a:p>
        </p:txBody>
      </p:sp>
      <p:sp>
        <p:nvSpPr>
          <p:cNvPr id="23" name="Title 1"/>
          <p:cNvSpPr txBox="1">
            <a:spLocks/>
          </p:cNvSpPr>
          <p:nvPr/>
        </p:nvSpPr>
        <p:spPr>
          <a:xfrm>
            <a:off x="10313513" y="5022602"/>
            <a:ext cx="847619" cy="457564"/>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r"/>
            <a:r>
              <a:rPr lang="en-GB" sz="4400" dirty="0">
                <a:solidFill>
                  <a:schemeClr val="accent3"/>
                </a:solidFill>
              </a:rPr>
              <a:t>5%</a:t>
            </a:r>
          </a:p>
        </p:txBody>
      </p:sp>
      <p:sp>
        <p:nvSpPr>
          <p:cNvPr id="24" name="TextBox 23"/>
          <p:cNvSpPr txBox="1"/>
          <p:nvPr/>
        </p:nvSpPr>
        <p:spPr>
          <a:xfrm>
            <a:off x="5277618" y="5218245"/>
            <a:ext cx="109537" cy="219075"/>
          </a:xfrm>
          <a:prstGeom prst="rect">
            <a:avLst/>
          </a:prstGeom>
          <a:noFill/>
        </p:spPr>
        <p:txBody>
          <a:bodyPr wrap="square" lIns="0" tIns="0" rIns="0" bIns="0" rtlCol="0">
            <a:noAutofit/>
          </a:bodyPr>
          <a:lstStyle/>
          <a:p>
            <a:r>
              <a:rPr lang="en-US" sz="1500" dirty="0">
                <a:solidFill>
                  <a:schemeClr val="bg1"/>
                </a:solidFill>
              </a:rPr>
              <a:t>6</a:t>
            </a:r>
          </a:p>
        </p:txBody>
      </p:sp>
      <p:sp>
        <p:nvSpPr>
          <p:cNvPr id="25" name="TextBox 24"/>
          <p:cNvSpPr txBox="1"/>
          <p:nvPr/>
        </p:nvSpPr>
        <p:spPr>
          <a:xfrm>
            <a:off x="5768336" y="5218245"/>
            <a:ext cx="109537" cy="219075"/>
          </a:xfrm>
          <a:prstGeom prst="rect">
            <a:avLst/>
          </a:prstGeom>
          <a:noFill/>
        </p:spPr>
        <p:txBody>
          <a:bodyPr wrap="square" lIns="0" tIns="0" rIns="0" bIns="0" rtlCol="0">
            <a:noAutofit/>
          </a:bodyPr>
          <a:lstStyle/>
          <a:p>
            <a:r>
              <a:rPr lang="en-US" sz="1500" dirty="0">
                <a:solidFill>
                  <a:schemeClr val="bg1"/>
                </a:solidFill>
              </a:rPr>
              <a:t>7</a:t>
            </a:r>
          </a:p>
        </p:txBody>
      </p:sp>
      <p:sp>
        <p:nvSpPr>
          <p:cNvPr id="26" name="TextBox 25"/>
          <p:cNvSpPr txBox="1"/>
          <p:nvPr/>
        </p:nvSpPr>
        <p:spPr>
          <a:xfrm>
            <a:off x="6261076" y="5218245"/>
            <a:ext cx="109537" cy="219075"/>
          </a:xfrm>
          <a:prstGeom prst="rect">
            <a:avLst/>
          </a:prstGeom>
          <a:noFill/>
        </p:spPr>
        <p:txBody>
          <a:bodyPr wrap="square" lIns="0" tIns="0" rIns="0" bIns="0" rtlCol="0">
            <a:noAutofit/>
          </a:bodyPr>
          <a:lstStyle/>
          <a:p>
            <a:r>
              <a:rPr lang="en-US" sz="1500" dirty="0">
                <a:solidFill>
                  <a:schemeClr val="bg1"/>
                </a:solidFill>
              </a:rPr>
              <a:t>8</a:t>
            </a:r>
          </a:p>
        </p:txBody>
      </p:sp>
      <p:sp>
        <p:nvSpPr>
          <p:cNvPr id="28" name="Freeform 9"/>
          <p:cNvSpPr>
            <a:spLocks/>
          </p:cNvSpPr>
          <p:nvPr/>
        </p:nvSpPr>
        <p:spPr bwMode="auto">
          <a:xfrm rot="5400000">
            <a:off x="6713865" y="2281838"/>
            <a:ext cx="458787" cy="4788000"/>
          </a:xfrm>
          <a:custGeom>
            <a:avLst/>
            <a:gdLst>
              <a:gd name="T0" fmla="*/ 110 w 133"/>
              <a:gd name="T1" fmla="*/ 956 h 956"/>
              <a:gd name="T2" fmla="*/ 110 w 133"/>
              <a:gd name="T3" fmla="*/ 54 h 956"/>
              <a:gd name="T4" fmla="*/ 126 w 133"/>
              <a:gd name="T5" fmla="*/ 54 h 956"/>
              <a:gd name="T6" fmla="*/ 132 w 133"/>
              <a:gd name="T7" fmla="*/ 49 h 956"/>
              <a:gd name="T8" fmla="*/ 128 w 133"/>
              <a:gd name="T9" fmla="*/ 44 h 956"/>
              <a:gd name="T10" fmla="*/ 74 w 133"/>
              <a:gd name="T11" fmla="*/ 4 h 956"/>
              <a:gd name="T12" fmla="*/ 59 w 133"/>
              <a:gd name="T13" fmla="*/ 4 h 956"/>
              <a:gd name="T14" fmla="*/ 2 w 133"/>
              <a:gd name="T15" fmla="*/ 46 h 956"/>
              <a:gd name="T16" fmla="*/ 0 w 133"/>
              <a:gd name="T17" fmla="*/ 51 h 956"/>
              <a:gd name="T18" fmla="*/ 7 w 133"/>
              <a:gd name="T19" fmla="*/ 54 h 956"/>
              <a:gd name="T20" fmla="*/ 23 w 133"/>
              <a:gd name="T21" fmla="*/ 54 h 956"/>
              <a:gd name="T22" fmla="*/ 23 w 133"/>
              <a:gd name="T23" fmla="*/ 956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956">
                <a:moveTo>
                  <a:pt x="110" y="956"/>
                </a:moveTo>
                <a:cubicBezTo>
                  <a:pt x="110" y="54"/>
                  <a:pt x="110" y="54"/>
                  <a:pt x="110" y="54"/>
                </a:cubicBezTo>
                <a:cubicBezTo>
                  <a:pt x="110" y="54"/>
                  <a:pt x="120" y="54"/>
                  <a:pt x="126" y="54"/>
                </a:cubicBezTo>
                <a:cubicBezTo>
                  <a:pt x="130" y="54"/>
                  <a:pt x="133" y="51"/>
                  <a:pt x="132" y="49"/>
                </a:cubicBezTo>
                <a:cubicBezTo>
                  <a:pt x="132" y="46"/>
                  <a:pt x="128" y="44"/>
                  <a:pt x="128" y="44"/>
                </a:cubicBezTo>
                <a:cubicBezTo>
                  <a:pt x="74" y="4"/>
                  <a:pt x="74" y="4"/>
                  <a:pt x="74" y="4"/>
                </a:cubicBezTo>
                <a:cubicBezTo>
                  <a:pt x="66" y="0"/>
                  <a:pt x="59" y="4"/>
                  <a:pt x="59" y="4"/>
                </a:cubicBezTo>
                <a:cubicBezTo>
                  <a:pt x="2" y="46"/>
                  <a:pt x="2" y="46"/>
                  <a:pt x="2" y="46"/>
                </a:cubicBezTo>
                <a:cubicBezTo>
                  <a:pt x="2" y="46"/>
                  <a:pt x="0" y="48"/>
                  <a:pt x="0" y="51"/>
                </a:cubicBezTo>
                <a:cubicBezTo>
                  <a:pt x="1" y="54"/>
                  <a:pt x="7" y="54"/>
                  <a:pt x="7" y="54"/>
                </a:cubicBezTo>
                <a:cubicBezTo>
                  <a:pt x="23" y="54"/>
                  <a:pt x="23" y="54"/>
                  <a:pt x="23" y="54"/>
                </a:cubicBezTo>
                <a:cubicBezTo>
                  <a:pt x="23" y="956"/>
                  <a:pt x="23" y="956"/>
                  <a:pt x="23" y="956"/>
                </a:cubicBezTo>
              </a:path>
            </a:pathLst>
          </a:custGeom>
          <a:solidFill>
            <a:srgbClr val="BC204B"/>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9" name="TextBox 28"/>
          <p:cNvSpPr txBox="1"/>
          <p:nvPr/>
        </p:nvSpPr>
        <p:spPr>
          <a:xfrm>
            <a:off x="9883961" y="3923562"/>
            <a:ext cx="522034" cy="532660"/>
          </a:xfrm>
          <a:prstGeom prst="rect">
            <a:avLst/>
          </a:prstGeom>
          <a:noFill/>
        </p:spPr>
        <p:txBody>
          <a:bodyPr wrap="square" lIns="0" tIns="0" rIns="0" bIns="0" rtlCol="0">
            <a:noAutofit/>
          </a:bodyPr>
          <a:lstStyle/>
          <a:p>
            <a:pPr algn="r"/>
            <a:r>
              <a:rPr lang="nl-NL" sz="2400" dirty="0">
                <a:solidFill>
                  <a:schemeClr val="accent5"/>
                </a:solidFill>
              </a:rPr>
              <a:t>Yes</a:t>
            </a:r>
          </a:p>
        </p:txBody>
      </p:sp>
      <p:sp>
        <p:nvSpPr>
          <p:cNvPr id="30" name="TextBox 29"/>
          <p:cNvSpPr txBox="1"/>
          <p:nvPr/>
        </p:nvSpPr>
        <p:spPr>
          <a:xfrm>
            <a:off x="9637428" y="4514091"/>
            <a:ext cx="768567" cy="532660"/>
          </a:xfrm>
          <a:prstGeom prst="rect">
            <a:avLst/>
          </a:prstGeom>
          <a:noFill/>
        </p:spPr>
        <p:txBody>
          <a:bodyPr wrap="square" lIns="0" tIns="0" rIns="0" bIns="0" rtlCol="0">
            <a:noAutofit/>
          </a:bodyPr>
          <a:lstStyle/>
          <a:p>
            <a:pPr algn="r"/>
            <a:r>
              <a:rPr lang="nl-NL" sz="2400" dirty="0">
                <a:solidFill>
                  <a:schemeClr val="accent5"/>
                </a:solidFill>
              </a:rPr>
              <a:t>No</a:t>
            </a:r>
          </a:p>
        </p:txBody>
      </p:sp>
      <p:sp>
        <p:nvSpPr>
          <p:cNvPr id="31" name="TextBox 30"/>
          <p:cNvSpPr txBox="1"/>
          <p:nvPr/>
        </p:nvSpPr>
        <p:spPr>
          <a:xfrm>
            <a:off x="7945001" y="5022602"/>
            <a:ext cx="2437013" cy="532660"/>
          </a:xfrm>
          <a:prstGeom prst="rect">
            <a:avLst/>
          </a:prstGeom>
          <a:noFill/>
        </p:spPr>
        <p:txBody>
          <a:bodyPr wrap="square" lIns="0" tIns="0" rIns="0" bIns="0" rtlCol="0">
            <a:noAutofit/>
          </a:bodyPr>
          <a:lstStyle/>
          <a:p>
            <a:pPr algn="r"/>
            <a:r>
              <a:rPr lang="nl-NL" sz="2400" dirty="0">
                <a:solidFill>
                  <a:schemeClr val="accent5"/>
                </a:solidFill>
              </a:rPr>
              <a:t>No </a:t>
            </a:r>
            <a:r>
              <a:rPr lang="nl-NL" sz="2400" dirty="0" err="1">
                <a:solidFill>
                  <a:schemeClr val="accent5"/>
                </a:solidFill>
              </a:rPr>
              <a:t>answer</a:t>
            </a:r>
            <a:endParaRPr lang="nl-NL" sz="2400" dirty="0">
              <a:solidFill>
                <a:schemeClr val="accent5"/>
              </a:solidFill>
            </a:endParaRPr>
          </a:p>
        </p:txBody>
      </p:sp>
      <p:sp>
        <p:nvSpPr>
          <p:cNvPr id="32" name="Freeform 7"/>
          <p:cNvSpPr>
            <a:spLocks/>
          </p:cNvSpPr>
          <p:nvPr/>
        </p:nvSpPr>
        <p:spPr bwMode="auto">
          <a:xfrm rot="5400000">
            <a:off x="4627708" y="4895543"/>
            <a:ext cx="458787" cy="633413"/>
          </a:xfrm>
          <a:custGeom>
            <a:avLst/>
            <a:gdLst>
              <a:gd name="T0" fmla="*/ 110 w 133"/>
              <a:gd name="T1" fmla="*/ 183 h 183"/>
              <a:gd name="T2" fmla="*/ 110 w 133"/>
              <a:gd name="T3" fmla="*/ 55 h 183"/>
              <a:gd name="T4" fmla="*/ 126 w 133"/>
              <a:gd name="T5" fmla="*/ 55 h 183"/>
              <a:gd name="T6" fmla="*/ 133 w 133"/>
              <a:gd name="T7" fmla="*/ 49 h 183"/>
              <a:gd name="T8" fmla="*/ 129 w 133"/>
              <a:gd name="T9" fmla="*/ 45 h 183"/>
              <a:gd name="T10" fmla="*/ 75 w 133"/>
              <a:gd name="T11" fmla="*/ 5 h 183"/>
              <a:gd name="T12" fmla="*/ 59 w 133"/>
              <a:gd name="T13" fmla="*/ 5 h 183"/>
              <a:gd name="T14" fmla="*/ 2 w 133"/>
              <a:gd name="T15" fmla="*/ 47 h 183"/>
              <a:gd name="T16" fmla="*/ 1 w 133"/>
              <a:gd name="T17" fmla="*/ 52 h 183"/>
              <a:gd name="T18" fmla="*/ 7 w 133"/>
              <a:gd name="T19" fmla="*/ 55 h 183"/>
              <a:gd name="T20" fmla="*/ 23 w 133"/>
              <a:gd name="T21" fmla="*/ 55 h 183"/>
              <a:gd name="T22" fmla="*/ 23 w 133"/>
              <a:gd name="T23" fmla="*/ 18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183">
                <a:moveTo>
                  <a:pt x="110" y="183"/>
                </a:moveTo>
                <a:cubicBezTo>
                  <a:pt x="110" y="55"/>
                  <a:pt x="110" y="55"/>
                  <a:pt x="110" y="55"/>
                </a:cubicBezTo>
                <a:cubicBezTo>
                  <a:pt x="110" y="55"/>
                  <a:pt x="121" y="54"/>
                  <a:pt x="126" y="55"/>
                </a:cubicBezTo>
                <a:cubicBezTo>
                  <a:pt x="130" y="55"/>
                  <a:pt x="133" y="52"/>
                  <a:pt x="133" y="49"/>
                </a:cubicBezTo>
                <a:cubicBezTo>
                  <a:pt x="132" y="47"/>
                  <a:pt x="129" y="45"/>
                  <a:pt x="129" y="45"/>
                </a:cubicBezTo>
                <a:cubicBezTo>
                  <a:pt x="75" y="5"/>
                  <a:pt x="75" y="5"/>
                  <a:pt x="75" y="5"/>
                </a:cubicBezTo>
                <a:cubicBezTo>
                  <a:pt x="66" y="0"/>
                  <a:pt x="59" y="5"/>
                  <a:pt x="59" y="5"/>
                </a:cubicBezTo>
                <a:cubicBezTo>
                  <a:pt x="2" y="47"/>
                  <a:pt x="2" y="47"/>
                  <a:pt x="2" y="47"/>
                </a:cubicBezTo>
                <a:cubicBezTo>
                  <a:pt x="2" y="47"/>
                  <a:pt x="0" y="48"/>
                  <a:pt x="1" y="52"/>
                </a:cubicBezTo>
                <a:cubicBezTo>
                  <a:pt x="1" y="55"/>
                  <a:pt x="7" y="55"/>
                  <a:pt x="7" y="55"/>
                </a:cubicBezTo>
                <a:cubicBezTo>
                  <a:pt x="23" y="55"/>
                  <a:pt x="23" y="55"/>
                  <a:pt x="23" y="55"/>
                </a:cubicBezTo>
                <a:cubicBezTo>
                  <a:pt x="23" y="183"/>
                  <a:pt x="23" y="183"/>
                  <a:pt x="23" y="183"/>
                </a:cubicBezTo>
              </a:path>
            </a:pathLst>
          </a:custGeom>
          <a:solidFill>
            <a:srgbClr val="00AFA8"/>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3" name="Freeform 6"/>
          <p:cNvSpPr>
            <a:spLocks/>
          </p:cNvSpPr>
          <p:nvPr/>
        </p:nvSpPr>
        <p:spPr bwMode="auto">
          <a:xfrm rot="5400000">
            <a:off x="5121001" y="3396132"/>
            <a:ext cx="458787" cy="1620000"/>
          </a:xfrm>
          <a:custGeom>
            <a:avLst/>
            <a:gdLst>
              <a:gd name="T0" fmla="*/ 110 w 133"/>
              <a:gd name="T1" fmla="*/ 615 h 615"/>
              <a:gd name="T2" fmla="*/ 110 w 133"/>
              <a:gd name="T3" fmla="*/ 55 h 615"/>
              <a:gd name="T4" fmla="*/ 126 w 133"/>
              <a:gd name="T5" fmla="*/ 55 h 615"/>
              <a:gd name="T6" fmla="*/ 133 w 133"/>
              <a:gd name="T7" fmla="*/ 49 h 615"/>
              <a:gd name="T8" fmla="*/ 129 w 133"/>
              <a:gd name="T9" fmla="*/ 45 h 615"/>
              <a:gd name="T10" fmla="*/ 75 w 133"/>
              <a:gd name="T11" fmla="*/ 5 h 615"/>
              <a:gd name="T12" fmla="*/ 60 w 133"/>
              <a:gd name="T13" fmla="*/ 5 h 615"/>
              <a:gd name="T14" fmla="*/ 3 w 133"/>
              <a:gd name="T15" fmla="*/ 47 h 615"/>
              <a:gd name="T16" fmla="*/ 1 w 133"/>
              <a:gd name="T17" fmla="*/ 52 h 615"/>
              <a:gd name="T18" fmla="*/ 7 w 133"/>
              <a:gd name="T19" fmla="*/ 55 h 615"/>
              <a:gd name="T20" fmla="*/ 24 w 133"/>
              <a:gd name="T21" fmla="*/ 55 h 615"/>
              <a:gd name="T22" fmla="*/ 24 w 133"/>
              <a:gd name="T23" fmla="*/ 615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615">
                <a:moveTo>
                  <a:pt x="110" y="615"/>
                </a:moveTo>
                <a:cubicBezTo>
                  <a:pt x="110" y="55"/>
                  <a:pt x="110" y="55"/>
                  <a:pt x="110" y="55"/>
                </a:cubicBezTo>
                <a:cubicBezTo>
                  <a:pt x="110" y="55"/>
                  <a:pt x="121" y="55"/>
                  <a:pt x="126" y="55"/>
                </a:cubicBezTo>
                <a:cubicBezTo>
                  <a:pt x="130" y="55"/>
                  <a:pt x="133" y="52"/>
                  <a:pt x="133" y="49"/>
                </a:cubicBezTo>
                <a:cubicBezTo>
                  <a:pt x="132" y="47"/>
                  <a:pt x="129" y="45"/>
                  <a:pt x="129" y="45"/>
                </a:cubicBezTo>
                <a:cubicBezTo>
                  <a:pt x="75" y="5"/>
                  <a:pt x="75" y="5"/>
                  <a:pt x="75" y="5"/>
                </a:cubicBezTo>
                <a:cubicBezTo>
                  <a:pt x="67" y="0"/>
                  <a:pt x="60" y="5"/>
                  <a:pt x="60" y="5"/>
                </a:cubicBezTo>
                <a:cubicBezTo>
                  <a:pt x="3" y="47"/>
                  <a:pt x="3" y="47"/>
                  <a:pt x="3" y="47"/>
                </a:cubicBezTo>
                <a:cubicBezTo>
                  <a:pt x="3" y="47"/>
                  <a:pt x="0" y="48"/>
                  <a:pt x="1" y="52"/>
                </a:cubicBezTo>
                <a:cubicBezTo>
                  <a:pt x="1" y="55"/>
                  <a:pt x="7" y="55"/>
                  <a:pt x="7" y="55"/>
                </a:cubicBezTo>
                <a:cubicBezTo>
                  <a:pt x="24" y="55"/>
                  <a:pt x="24" y="55"/>
                  <a:pt x="24" y="55"/>
                </a:cubicBezTo>
                <a:cubicBezTo>
                  <a:pt x="24" y="615"/>
                  <a:pt x="24" y="615"/>
                  <a:pt x="24" y="615"/>
                </a:cubicBezTo>
              </a:path>
            </a:pathLst>
          </a:custGeom>
          <a:solidFill>
            <a:srgbClr val="EAAA00"/>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ctr"/>
          <a:lstStyle/>
          <a:p>
            <a:endParaRPr lang="en-US" dirty="0">
              <a:solidFill>
                <a:schemeClr val="bg1"/>
              </a:solidFill>
            </a:endParaRPr>
          </a:p>
        </p:txBody>
      </p:sp>
      <p:sp>
        <p:nvSpPr>
          <p:cNvPr id="34" name="TextBox 33"/>
          <p:cNvSpPr txBox="1"/>
          <p:nvPr/>
        </p:nvSpPr>
        <p:spPr>
          <a:xfrm>
            <a:off x="4516414" y="421909"/>
            <a:ext cx="1206602" cy="532660"/>
          </a:xfrm>
          <a:prstGeom prst="rect">
            <a:avLst/>
          </a:prstGeom>
          <a:noFill/>
        </p:spPr>
        <p:txBody>
          <a:bodyPr wrap="square" lIns="0" tIns="0" rIns="0" bIns="0" rtlCol="0">
            <a:noAutofit/>
          </a:bodyPr>
          <a:lstStyle/>
          <a:p>
            <a:r>
              <a:rPr lang="nl-NL" sz="4400" b="1" dirty="0">
                <a:solidFill>
                  <a:srgbClr val="0070C0"/>
                </a:solidFill>
                <a:latin typeface="+mj-lt"/>
                <a:ea typeface="+mj-ea"/>
                <a:cs typeface="+mj-cs"/>
              </a:rPr>
              <a:t>Europe</a:t>
            </a:r>
          </a:p>
        </p:txBody>
      </p:sp>
      <p:sp>
        <p:nvSpPr>
          <p:cNvPr id="35" name="TextBox 34"/>
          <p:cNvSpPr txBox="1"/>
          <p:nvPr/>
        </p:nvSpPr>
        <p:spPr>
          <a:xfrm>
            <a:off x="4519301" y="3290343"/>
            <a:ext cx="1898030" cy="532660"/>
          </a:xfrm>
          <a:prstGeom prst="rect">
            <a:avLst/>
          </a:prstGeom>
          <a:noFill/>
        </p:spPr>
        <p:txBody>
          <a:bodyPr wrap="square" lIns="0" tIns="0" rIns="0" bIns="0" rtlCol="0">
            <a:noAutofit/>
          </a:bodyPr>
          <a:lstStyle/>
          <a:p>
            <a:r>
              <a:rPr lang="nl-NL" sz="4400" b="1" dirty="0">
                <a:solidFill>
                  <a:srgbClr val="0070C0"/>
                </a:solidFill>
                <a:latin typeface="+mj-lt"/>
                <a:ea typeface="+mj-ea"/>
                <a:cs typeface="+mj-cs"/>
              </a:rPr>
              <a:t>Belgium</a:t>
            </a:r>
          </a:p>
        </p:txBody>
      </p:sp>
      <p:pic>
        <p:nvPicPr>
          <p:cNvPr id="39" name="Picture 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8042" y="6450981"/>
            <a:ext cx="504000" cy="372309"/>
          </a:xfrm>
          <a:prstGeom prst="rect">
            <a:avLst/>
          </a:prstGeom>
        </p:spPr>
      </p:pic>
    </p:spTree>
    <p:extLst>
      <p:ext uri="{BB962C8B-B14F-4D97-AF65-F5344CB8AC3E}">
        <p14:creationId xmlns:p14="http://schemas.microsoft.com/office/powerpoint/2010/main" val="1586193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circle(in)">
                                      <p:cBhvr>
                                        <p:cTn id="7" dur="2000"/>
                                        <p:tgtEl>
                                          <p:spTgt spid="43"/>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44"/>
                                        </p:tgtEl>
                                        <p:attrNameLst>
                                          <p:attrName>style.visibility</p:attrName>
                                        </p:attrNameLst>
                                      </p:cBhvr>
                                      <p:to>
                                        <p:strVal val="visible"/>
                                      </p:to>
                                    </p:set>
                                    <p:animEffect transition="in" filter="circle(in)">
                                      <p:cBhvr>
                                        <p:cTn id="10" dur="2000"/>
                                        <p:tgtEl>
                                          <p:spTgt spid="44"/>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circle(in)">
                                      <p:cBhvr>
                                        <p:cTn id="13" dur="2000"/>
                                        <p:tgtEl>
                                          <p:spTgt spid="45"/>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46"/>
                                        </p:tgtEl>
                                        <p:attrNameLst>
                                          <p:attrName>style.visibility</p:attrName>
                                        </p:attrNameLst>
                                      </p:cBhvr>
                                      <p:to>
                                        <p:strVal val="visible"/>
                                      </p:to>
                                    </p:set>
                                    <p:animEffect transition="in" filter="circle(in)">
                                      <p:cBhvr>
                                        <p:cTn id="16" dur="2000"/>
                                        <p:tgtEl>
                                          <p:spTgt spid="46"/>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47"/>
                                        </p:tgtEl>
                                        <p:attrNameLst>
                                          <p:attrName>style.visibility</p:attrName>
                                        </p:attrNameLst>
                                      </p:cBhvr>
                                      <p:to>
                                        <p:strVal val="visible"/>
                                      </p:to>
                                    </p:set>
                                    <p:animEffect transition="in" filter="circle(in)">
                                      <p:cBhvr>
                                        <p:cTn id="19" dur="2000"/>
                                        <p:tgtEl>
                                          <p:spTgt spid="47"/>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48"/>
                                        </p:tgtEl>
                                        <p:attrNameLst>
                                          <p:attrName>style.visibility</p:attrName>
                                        </p:attrNameLst>
                                      </p:cBhvr>
                                      <p:to>
                                        <p:strVal val="visible"/>
                                      </p:to>
                                    </p:set>
                                    <p:animEffect transition="in" filter="circle(in)">
                                      <p:cBhvr>
                                        <p:cTn id="22" dur="2000"/>
                                        <p:tgtEl>
                                          <p:spTgt spid="48"/>
                                        </p:tgtEl>
                                      </p:cBhvr>
                                    </p:animEffect>
                                  </p:childTnLst>
                                </p:cTn>
                              </p:par>
                              <p:par>
                                <p:cTn id="23" presetID="6" presetClass="entr" presetSubtype="16" fill="hold" grpId="0" nodeType="withEffect">
                                  <p:stCondLst>
                                    <p:cond delay="0"/>
                                  </p:stCondLst>
                                  <p:childTnLst>
                                    <p:set>
                                      <p:cBhvr>
                                        <p:cTn id="24" dur="1" fill="hold">
                                          <p:stCondLst>
                                            <p:cond delay="0"/>
                                          </p:stCondLst>
                                        </p:cTn>
                                        <p:tgtEl>
                                          <p:spTgt spid="49"/>
                                        </p:tgtEl>
                                        <p:attrNameLst>
                                          <p:attrName>style.visibility</p:attrName>
                                        </p:attrNameLst>
                                      </p:cBhvr>
                                      <p:to>
                                        <p:strVal val="visible"/>
                                      </p:to>
                                    </p:set>
                                    <p:animEffect transition="in" filter="circle(in)">
                                      <p:cBhvr>
                                        <p:cTn id="25" dur="2000"/>
                                        <p:tgtEl>
                                          <p:spTgt spid="49"/>
                                        </p:tgtEl>
                                      </p:cBhvr>
                                    </p:animEffect>
                                  </p:childTnLst>
                                </p:cTn>
                              </p:par>
                              <p:par>
                                <p:cTn id="26" presetID="6" presetClass="entr" presetSubtype="16" fill="hold" grpId="0" nodeType="with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circle(in)">
                                      <p:cBhvr>
                                        <p:cTn id="28" dur="2000"/>
                                        <p:tgtEl>
                                          <p:spTgt spid="50"/>
                                        </p:tgtEl>
                                      </p:cBhvr>
                                    </p:animEffect>
                                  </p:childTnLst>
                                </p:cTn>
                              </p:par>
                              <p:par>
                                <p:cTn id="29" presetID="6" presetClass="entr" presetSubtype="16" fill="hold" grpId="0" nodeType="withEffect">
                                  <p:stCondLst>
                                    <p:cond delay="0"/>
                                  </p:stCondLst>
                                  <p:childTnLst>
                                    <p:set>
                                      <p:cBhvr>
                                        <p:cTn id="30" dur="1" fill="hold">
                                          <p:stCondLst>
                                            <p:cond delay="0"/>
                                          </p:stCondLst>
                                        </p:cTn>
                                        <p:tgtEl>
                                          <p:spTgt spid="52"/>
                                        </p:tgtEl>
                                        <p:attrNameLst>
                                          <p:attrName>style.visibility</p:attrName>
                                        </p:attrNameLst>
                                      </p:cBhvr>
                                      <p:to>
                                        <p:strVal val="visible"/>
                                      </p:to>
                                    </p:set>
                                    <p:animEffect transition="in" filter="circle(in)">
                                      <p:cBhvr>
                                        <p:cTn id="31" dur="2000"/>
                                        <p:tgtEl>
                                          <p:spTgt spid="52"/>
                                        </p:tgtEl>
                                      </p:cBhvr>
                                    </p:animEffect>
                                  </p:childTnLst>
                                </p:cTn>
                              </p:par>
                              <p:par>
                                <p:cTn id="32" presetID="6" presetClass="entr" presetSubtype="16" fill="hold" grpId="0" nodeType="withEffect">
                                  <p:stCondLst>
                                    <p:cond delay="0"/>
                                  </p:stCondLst>
                                  <p:childTnLst>
                                    <p:set>
                                      <p:cBhvr>
                                        <p:cTn id="33" dur="1" fill="hold">
                                          <p:stCondLst>
                                            <p:cond delay="0"/>
                                          </p:stCondLst>
                                        </p:cTn>
                                        <p:tgtEl>
                                          <p:spTgt spid="53"/>
                                        </p:tgtEl>
                                        <p:attrNameLst>
                                          <p:attrName>style.visibility</p:attrName>
                                        </p:attrNameLst>
                                      </p:cBhvr>
                                      <p:to>
                                        <p:strVal val="visible"/>
                                      </p:to>
                                    </p:set>
                                    <p:animEffect transition="in" filter="circle(in)">
                                      <p:cBhvr>
                                        <p:cTn id="34" dur="2000"/>
                                        <p:tgtEl>
                                          <p:spTgt spid="53"/>
                                        </p:tgtEl>
                                      </p:cBhvr>
                                    </p:animEffect>
                                  </p:childTnLst>
                                </p:cTn>
                              </p:par>
                              <p:par>
                                <p:cTn id="35" presetID="6" presetClass="entr" presetSubtype="16" fill="hold" grpId="0" nodeType="withEffect">
                                  <p:stCondLst>
                                    <p:cond delay="0"/>
                                  </p:stCondLst>
                                  <p:childTnLst>
                                    <p:set>
                                      <p:cBhvr>
                                        <p:cTn id="36" dur="1" fill="hold">
                                          <p:stCondLst>
                                            <p:cond delay="0"/>
                                          </p:stCondLst>
                                        </p:cTn>
                                        <p:tgtEl>
                                          <p:spTgt spid="54"/>
                                        </p:tgtEl>
                                        <p:attrNameLst>
                                          <p:attrName>style.visibility</p:attrName>
                                        </p:attrNameLst>
                                      </p:cBhvr>
                                      <p:to>
                                        <p:strVal val="visible"/>
                                      </p:to>
                                    </p:set>
                                    <p:animEffect transition="in" filter="circle(in)">
                                      <p:cBhvr>
                                        <p:cTn id="37" dur="2000"/>
                                        <p:tgtEl>
                                          <p:spTgt spid="54"/>
                                        </p:tgtEl>
                                      </p:cBhvr>
                                    </p:animEffect>
                                  </p:childTnLst>
                                </p:cTn>
                              </p:par>
                              <p:par>
                                <p:cTn id="38" presetID="6" presetClass="entr" presetSubtype="16" fill="hold" grpId="0" nodeType="withEffect">
                                  <p:stCondLst>
                                    <p:cond delay="0"/>
                                  </p:stCondLst>
                                  <p:childTnLst>
                                    <p:set>
                                      <p:cBhvr>
                                        <p:cTn id="39" dur="1" fill="hold">
                                          <p:stCondLst>
                                            <p:cond delay="0"/>
                                          </p:stCondLst>
                                        </p:cTn>
                                        <p:tgtEl>
                                          <p:spTgt spid="55"/>
                                        </p:tgtEl>
                                        <p:attrNameLst>
                                          <p:attrName>style.visibility</p:attrName>
                                        </p:attrNameLst>
                                      </p:cBhvr>
                                      <p:to>
                                        <p:strVal val="visible"/>
                                      </p:to>
                                    </p:set>
                                    <p:animEffect transition="in" filter="circle(in)">
                                      <p:cBhvr>
                                        <p:cTn id="40" dur="2000"/>
                                        <p:tgtEl>
                                          <p:spTgt spid="55"/>
                                        </p:tgtEl>
                                      </p:cBhvr>
                                    </p:animEffect>
                                  </p:childTnLst>
                                </p:cTn>
                              </p:par>
                              <p:par>
                                <p:cTn id="41" presetID="6" presetClass="entr" presetSubtype="16" fill="hold" grpId="0" nodeType="with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circle(in)">
                                      <p:cBhvr>
                                        <p:cTn id="43" dur="2000"/>
                                        <p:tgtEl>
                                          <p:spTgt spid="57"/>
                                        </p:tgtEl>
                                      </p:cBhvr>
                                    </p:animEffect>
                                  </p:childTnLst>
                                </p:cTn>
                              </p:par>
                              <p:par>
                                <p:cTn id="44" presetID="6" presetClass="entr" presetSubtype="16" fill="hold" grpId="0" nodeType="with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circle(in)">
                                      <p:cBhvr>
                                        <p:cTn id="46" dur="2000"/>
                                        <p:tgtEl>
                                          <p:spTgt spid="21"/>
                                        </p:tgtEl>
                                      </p:cBhvr>
                                    </p:animEffect>
                                  </p:childTnLst>
                                </p:cTn>
                              </p:par>
                              <p:par>
                                <p:cTn id="47" presetID="6" presetClass="entr" presetSubtype="16"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circle(in)">
                                      <p:cBhvr>
                                        <p:cTn id="49" dur="2000"/>
                                        <p:tgtEl>
                                          <p:spTgt spid="22"/>
                                        </p:tgtEl>
                                      </p:cBhvr>
                                    </p:animEffect>
                                  </p:childTnLst>
                                </p:cTn>
                              </p:par>
                              <p:par>
                                <p:cTn id="50" presetID="6" presetClass="entr" presetSubtype="16"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circle(in)">
                                      <p:cBhvr>
                                        <p:cTn id="52" dur="2000"/>
                                        <p:tgtEl>
                                          <p:spTgt spid="23"/>
                                        </p:tgtEl>
                                      </p:cBhvr>
                                    </p:animEffect>
                                  </p:childTnLst>
                                </p:cTn>
                              </p:par>
                              <p:par>
                                <p:cTn id="53" presetID="6" presetClass="entr" presetSubtype="16" fill="hold" grpId="0" nodeType="with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circle(in)">
                                      <p:cBhvr>
                                        <p:cTn id="55" dur="2000"/>
                                        <p:tgtEl>
                                          <p:spTgt spid="24"/>
                                        </p:tgtEl>
                                      </p:cBhvr>
                                    </p:animEffect>
                                  </p:childTnLst>
                                </p:cTn>
                              </p:par>
                              <p:par>
                                <p:cTn id="56" presetID="6" presetClass="entr" presetSubtype="16" fill="hold" grpId="0" nodeType="with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circle(in)">
                                      <p:cBhvr>
                                        <p:cTn id="58" dur="2000"/>
                                        <p:tgtEl>
                                          <p:spTgt spid="25"/>
                                        </p:tgtEl>
                                      </p:cBhvr>
                                    </p:animEffect>
                                  </p:childTnLst>
                                </p:cTn>
                              </p:par>
                              <p:par>
                                <p:cTn id="59" presetID="6" presetClass="entr" presetSubtype="16" fill="hold" grpId="0" nodeType="with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circle(in)">
                                      <p:cBhvr>
                                        <p:cTn id="61" dur="2000"/>
                                        <p:tgtEl>
                                          <p:spTgt spid="26"/>
                                        </p:tgtEl>
                                      </p:cBhvr>
                                    </p:animEffect>
                                  </p:childTnLst>
                                </p:cTn>
                              </p:par>
                              <p:par>
                                <p:cTn id="62" presetID="6" presetClass="entr" presetSubtype="16" fill="hold" grpId="0" nodeType="with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circle(in)">
                                      <p:cBhvr>
                                        <p:cTn id="64" dur="2000"/>
                                        <p:tgtEl>
                                          <p:spTgt spid="28"/>
                                        </p:tgtEl>
                                      </p:cBhvr>
                                    </p:animEffect>
                                  </p:childTnLst>
                                </p:cTn>
                              </p:par>
                              <p:par>
                                <p:cTn id="65" presetID="6" presetClass="entr" presetSubtype="16"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circle(in)">
                                      <p:cBhvr>
                                        <p:cTn id="67" dur="2000"/>
                                        <p:tgtEl>
                                          <p:spTgt spid="29"/>
                                        </p:tgtEl>
                                      </p:cBhvr>
                                    </p:animEffect>
                                  </p:childTnLst>
                                </p:cTn>
                              </p:par>
                              <p:par>
                                <p:cTn id="68" presetID="6" presetClass="entr" presetSubtype="16"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circle(in)">
                                      <p:cBhvr>
                                        <p:cTn id="70" dur="2000"/>
                                        <p:tgtEl>
                                          <p:spTgt spid="30"/>
                                        </p:tgtEl>
                                      </p:cBhvr>
                                    </p:animEffect>
                                  </p:childTnLst>
                                </p:cTn>
                              </p:par>
                              <p:par>
                                <p:cTn id="71" presetID="6" presetClass="entr" presetSubtype="16" fill="hold" grpId="0" nodeType="with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circle(in)">
                                      <p:cBhvr>
                                        <p:cTn id="73" dur="2000"/>
                                        <p:tgtEl>
                                          <p:spTgt spid="31"/>
                                        </p:tgtEl>
                                      </p:cBhvr>
                                    </p:animEffect>
                                  </p:childTnLst>
                                </p:cTn>
                              </p:par>
                              <p:par>
                                <p:cTn id="74" presetID="6" presetClass="entr" presetSubtype="16" fill="hold" grpId="0" nodeType="withEffect">
                                  <p:stCondLst>
                                    <p:cond delay="0"/>
                                  </p:stCondLst>
                                  <p:childTnLst>
                                    <p:set>
                                      <p:cBhvr>
                                        <p:cTn id="75" dur="1" fill="hold">
                                          <p:stCondLst>
                                            <p:cond delay="0"/>
                                          </p:stCondLst>
                                        </p:cTn>
                                        <p:tgtEl>
                                          <p:spTgt spid="32"/>
                                        </p:tgtEl>
                                        <p:attrNameLst>
                                          <p:attrName>style.visibility</p:attrName>
                                        </p:attrNameLst>
                                      </p:cBhvr>
                                      <p:to>
                                        <p:strVal val="visible"/>
                                      </p:to>
                                    </p:set>
                                    <p:animEffect transition="in" filter="circle(in)">
                                      <p:cBhvr>
                                        <p:cTn id="76" dur="2000"/>
                                        <p:tgtEl>
                                          <p:spTgt spid="32"/>
                                        </p:tgtEl>
                                      </p:cBhvr>
                                    </p:animEffect>
                                  </p:childTnLst>
                                </p:cTn>
                              </p:par>
                              <p:par>
                                <p:cTn id="77" presetID="6" presetClass="entr" presetSubtype="16" fill="hold" grpId="0" nodeType="with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circle(in)">
                                      <p:cBhvr>
                                        <p:cTn id="79" dur="2000"/>
                                        <p:tgtEl>
                                          <p:spTgt spid="33"/>
                                        </p:tgtEl>
                                      </p:cBhvr>
                                    </p:animEffect>
                                  </p:childTnLst>
                                </p:cTn>
                              </p:par>
                              <p:par>
                                <p:cTn id="80" presetID="6" presetClass="entr" presetSubtype="16" fill="hold" grpId="0" nodeType="withEffect">
                                  <p:stCondLst>
                                    <p:cond delay="0"/>
                                  </p:stCondLst>
                                  <p:childTnLst>
                                    <p:set>
                                      <p:cBhvr>
                                        <p:cTn id="81" dur="1" fill="hold">
                                          <p:stCondLst>
                                            <p:cond delay="0"/>
                                          </p:stCondLst>
                                        </p:cTn>
                                        <p:tgtEl>
                                          <p:spTgt spid="34"/>
                                        </p:tgtEl>
                                        <p:attrNameLst>
                                          <p:attrName>style.visibility</p:attrName>
                                        </p:attrNameLst>
                                      </p:cBhvr>
                                      <p:to>
                                        <p:strVal val="visible"/>
                                      </p:to>
                                    </p:set>
                                    <p:animEffect transition="in" filter="circle(in)">
                                      <p:cBhvr>
                                        <p:cTn id="82" dur="2000"/>
                                        <p:tgtEl>
                                          <p:spTgt spid="34"/>
                                        </p:tgtEl>
                                      </p:cBhvr>
                                    </p:animEffect>
                                  </p:childTnLst>
                                </p:cTn>
                              </p:par>
                              <p:par>
                                <p:cTn id="83" presetID="6" presetClass="entr" presetSubtype="16" fill="hold" grpId="0" nodeType="withEffect">
                                  <p:stCondLst>
                                    <p:cond delay="0"/>
                                  </p:stCondLst>
                                  <p:childTnLst>
                                    <p:set>
                                      <p:cBhvr>
                                        <p:cTn id="84" dur="1" fill="hold">
                                          <p:stCondLst>
                                            <p:cond delay="0"/>
                                          </p:stCondLst>
                                        </p:cTn>
                                        <p:tgtEl>
                                          <p:spTgt spid="35"/>
                                        </p:tgtEl>
                                        <p:attrNameLst>
                                          <p:attrName>style.visibility</p:attrName>
                                        </p:attrNameLst>
                                      </p:cBhvr>
                                      <p:to>
                                        <p:strVal val="visible"/>
                                      </p:to>
                                    </p:set>
                                    <p:animEffect transition="in" filter="circle(in)">
                                      <p:cBhvr>
                                        <p:cTn id="85" dur="20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46" grpId="0"/>
      <p:bldP spid="47" grpId="0"/>
      <p:bldP spid="48" grpId="0"/>
      <p:bldP spid="49" grpId="0"/>
      <p:bldP spid="50" grpId="0" animBg="1"/>
      <p:bldP spid="52" grpId="0"/>
      <p:bldP spid="53" grpId="0"/>
      <p:bldP spid="54" grpId="0"/>
      <p:bldP spid="55" grpId="0" animBg="1"/>
      <p:bldP spid="57" grpId="0" animBg="1"/>
      <p:bldP spid="21" grpId="0"/>
      <p:bldP spid="22" grpId="0"/>
      <p:bldP spid="23" grpId="0"/>
      <p:bldP spid="24" grpId="0"/>
      <p:bldP spid="25" grpId="0"/>
      <p:bldP spid="26" grpId="0"/>
      <p:bldP spid="28" grpId="0" animBg="1"/>
      <p:bldP spid="29" grpId="0"/>
      <p:bldP spid="30" grpId="0"/>
      <p:bldP spid="31" grpId="0"/>
      <p:bldP spid="32" grpId="0" animBg="1"/>
      <p:bldP spid="33" grpId="0" animBg="1"/>
      <p:bldP spid="34" grpId="0"/>
      <p:bldP spid="3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89631" y="1417422"/>
            <a:ext cx="4030439" cy="518400"/>
          </a:xfrm>
        </p:spPr>
        <p:txBody>
          <a:bodyPr/>
          <a:lstStyle/>
          <a:p>
            <a:r>
              <a:rPr lang="nl-NL" sz="9600" dirty="0"/>
              <a:t>Belgium </a:t>
            </a:r>
            <a:r>
              <a:rPr lang="nl-NL" sz="9600" dirty="0" err="1"/>
              <a:t>Specific</a:t>
            </a:r>
            <a:r>
              <a:rPr lang="nl-NL" sz="9600" dirty="0"/>
              <a:t> </a:t>
            </a:r>
            <a:r>
              <a:rPr lang="nl-NL" sz="9600" dirty="0" err="1"/>
              <a:t>Questions</a:t>
            </a:r>
            <a:endParaRPr lang="nl-NL" sz="9600"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89631" y="6119931"/>
            <a:ext cx="504000" cy="372309"/>
          </a:xfrm>
          <a:prstGeom prst="rect">
            <a:avLst/>
          </a:prstGeom>
        </p:spPr>
      </p:pic>
    </p:spTree>
    <p:extLst>
      <p:ext uri="{BB962C8B-B14F-4D97-AF65-F5344CB8AC3E}">
        <p14:creationId xmlns:p14="http://schemas.microsoft.com/office/powerpoint/2010/main" val="1640979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069956" y="528898"/>
            <a:ext cx="10191602" cy="6419277"/>
            <a:chOff x="1421933" y="1489214"/>
            <a:chExt cx="7521290" cy="4420355"/>
          </a:xfrm>
        </p:grpSpPr>
        <p:sp>
          <p:nvSpPr>
            <p:cNvPr id="14" name="Title 1"/>
            <p:cNvSpPr txBox="1">
              <a:spLocks/>
            </p:cNvSpPr>
            <p:nvPr/>
          </p:nvSpPr>
          <p:spPr>
            <a:xfrm>
              <a:off x="1421933" y="1489214"/>
              <a:ext cx="5733616" cy="1043234"/>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r>
                <a:rPr lang="en-GB" sz="9800" dirty="0"/>
                <a:t>Welcome</a:t>
              </a:r>
            </a:p>
          </p:txBody>
        </p:sp>
        <p:sp>
          <p:nvSpPr>
            <p:cNvPr id="15" name="Text Placeholder 3"/>
            <p:cNvSpPr txBox="1">
              <a:spLocks/>
            </p:cNvSpPr>
            <p:nvPr/>
          </p:nvSpPr>
          <p:spPr>
            <a:xfrm>
              <a:off x="1421933" y="2258524"/>
              <a:ext cx="7521290" cy="606766"/>
            </a:xfrm>
            <a:prstGeom prst="rect">
              <a:avLst/>
            </a:prstGeom>
            <a:solidFill>
              <a:schemeClr val="accent5"/>
            </a:solidFill>
          </p:spPr>
          <p:txBody>
            <a:bodyPr vert="horz" lIns="0" tIns="0" rIns="0" bIns="0" rtlCol="0" anchor="t" anchorCtr="0">
              <a:noAutofit/>
            </a:bodyPr>
            <a:lstStyle>
              <a:lvl1pPr marL="0" indent="0" algn="l" defTabSz="914400" rtl="0" eaLnBrk="1" latinLnBrk="0" hangingPunct="1">
                <a:lnSpc>
                  <a:spcPct val="100000"/>
                </a:lnSpc>
                <a:spcBef>
                  <a:spcPts val="0"/>
                </a:spcBef>
                <a:spcAft>
                  <a:spcPts val="600"/>
                </a:spcAft>
                <a:buClr>
                  <a:schemeClr val="bg1"/>
                </a:buClr>
                <a:buFontTx/>
                <a:buNone/>
                <a:defRPr sz="1500" b="1" kern="1200">
                  <a:solidFill>
                    <a:schemeClr val="bg1"/>
                  </a:solidFill>
                  <a:latin typeface="+mn-lt"/>
                  <a:ea typeface="+mn-ea"/>
                  <a:cs typeface="+mn-cs"/>
                </a:defRPr>
              </a:lvl1pPr>
              <a:lvl2pPr marL="0" indent="0" algn="l" defTabSz="914400" rtl="0" eaLnBrk="1" latinLnBrk="0" hangingPunct="1">
                <a:lnSpc>
                  <a:spcPct val="100000"/>
                </a:lnSpc>
                <a:spcBef>
                  <a:spcPts val="0"/>
                </a:spcBef>
                <a:spcAft>
                  <a:spcPts val="600"/>
                </a:spcAft>
                <a:buClr>
                  <a:schemeClr val="bg1"/>
                </a:buClr>
                <a:buFontTx/>
                <a:buNone/>
                <a:defRPr sz="1500" kern="1200">
                  <a:solidFill>
                    <a:schemeClr val="bg1"/>
                  </a:solidFill>
                  <a:latin typeface="+mn-lt"/>
                  <a:ea typeface="+mn-ea"/>
                  <a:cs typeface="+mn-cs"/>
                </a:defRPr>
              </a:lvl2pPr>
              <a:lvl3pPr marL="284400" indent="-284400" algn="l" defTabSz="914400" rtl="0" eaLnBrk="1" latinLnBrk="0" hangingPunct="1">
                <a:lnSpc>
                  <a:spcPct val="100000"/>
                </a:lnSpc>
                <a:spcBef>
                  <a:spcPts val="0"/>
                </a:spcBef>
                <a:spcAft>
                  <a:spcPts val="600"/>
                </a:spcAft>
                <a:buClr>
                  <a:schemeClr val="bg1"/>
                </a:buClr>
                <a:buFont typeface="Arial" panose="020B0604020202020204" pitchFamily="34" charset="0"/>
                <a:buChar char="—"/>
                <a:defRPr sz="1500" kern="1200">
                  <a:solidFill>
                    <a:schemeClr val="bg1"/>
                  </a:solidFill>
                  <a:latin typeface="+mn-lt"/>
                  <a:ea typeface="+mn-ea"/>
                  <a:cs typeface="+mn-cs"/>
                </a:defRPr>
              </a:lvl3pPr>
              <a:lvl4pPr marL="576000" indent="-230400" algn="l" defTabSz="914400" rtl="0" eaLnBrk="1" latinLnBrk="0" hangingPunct="1">
                <a:lnSpc>
                  <a:spcPct val="100000"/>
                </a:lnSpc>
                <a:spcBef>
                  <a:spcPts val="0"/>
                </a:spcBef>
                <a:spcAft>
                  <a:spcPts val="600"/>
                </a:spcAft>
                <a:buClr>
                  <a:schemeClr val="bg1"/>
                </a:buClr>
                <a:buFont typeface="Arial" panose="020B0604020202020204" pitchFamily="34" charset="0"/>
                <a:buChar char="-"/>
                <a:defRPr sz="1500" kern="1200">
                  <a:solidFill>
                    <a:schemeClr val="bg1"/>
                  </a:solidFill>
                  <a:latin typeface="+mn-lt"/>
                  <a:ea typeface="+mn-ea"/>
                  <a:cs typeface="+mn-cs"/>
                </a:defRPr>
              </a:lvl4pPr>
              <a:lvl5pPr marL="824400" indent="-284400" algn="l" defTabSz="914400" rtl="0" eaLnBrk="1" latinLnBrk="0" hangingPunct="1">
                <a:lnSpc>
                  <a:spcPct val="100000"/>
                </a:lnSpc>
                <a:spcBef>
                  <a:spcPts val="0"/>
                </a:spcBef>
                <a:spcAft>
                  <a:spcPts val="600"/>
                </a:spcAft>
                <a:buClr>
                  <a:schemeClr val="bg1"/>
                </a:buClr>
                <a:buFont typeface="Arial" panose="020B0604020202020204" pitchFamily="34" charset="0"/>
                <a:buChar char="—"/>
                <a:defRPr sz="1500" kern="1200" baseline="0">
                  <a:solidFill>
                    <a:schemeClr val="bg1"/>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00" b="0" dirty="0">
                  <a:solidFill>
                    <a:schemeClr val="accent3"/>
                  </a:solidFill>
                </a:rPr>
                <a:t>to the seventh edition</a:t>
              </a:r>
            </a:p>
            <a:p>
              <a:r>
                <a:rPr lang="en-US" sz="2400" b="0" dirty="0"/>
                <a:t>of the European Family Business Barometer, a collaboration between European Family Businesses (EFB) and KPMG Enterprise. </a:t>
              </a:r>
            </a:p>
            <a:p>
              <a:endParaRPr lang="en-US" sz="2400" b="0" dirty="0">
                <a:solidFill>
                  <a:schemeClr val="accent3"/>
                </a:solidFill>
              </a:endParaRPr>
            </a:p>
            <a:p>
              <a:endParaRPr lang="en-US" sz="2400" b="0" dirty="0">
                <a:solidFill>
                  <a:schemeClr val="accent3"/>
                </a:solidFill>
              </a:endParaRPr>
            </a:p>
          </p:txBody>
        </p:sp>
        <p:sp>
          <p:nvSpPr>
            <p:cNvPr id="16" name="Text Placeholder 3"/>
            <p:cNvSpPr txBox="1">
              <a:spLocks/>
            </p:cNvSpPr>
            <p:nvPr/>
          </p:nvSpPr>
          <p:spPr>
            <a:xfrm>
              <a:off x="1421933" y="3679395"/>
              <a:ext cx="7521290" cy="2230174"/>
            </a:xfrm>
            <a:prstGeom prst="rect">
              <a:avLst/>
            </a:prstGeom>
            <a:noFill/>
          </p:spPr>
          <p:txBody>
            <a:bodyPr vert="horz" lIns="0" tIns="0" rIns="0" bIns="0" numCol="2" spcCol="288000" rtlCol="0" anchor="t" anchorCtr="0">
              <a:noAutofit/>
            </a:bodyPr>
            <a:lstStyle>
              <a:lvl1pPr marL="0" indent="0" algn="l" defTabSz="914400" rtl="0" eaLnBrk="1" latinLnBrk="0" hangingPunct="1">
                <a:lnSpc>
                  <a:spcPct val="100000"/>
                </a:lnSpc>
                <a:spcBef>
                  <a:spcPts val="0"/>
                </a:spcBef>
                <a:spcAft>
                  <a:spcPts val="600"/>
                </a:spcAft>
                <a:buClr>
                  <a:schemeClr val="bg1"/>
                </a:buClr>
                <a:buFontTx/>
                <a:buNone/>
                <a:defRPr sz="1500" b="1" kern="1200">
                  <a:solidFill>
                    <a:schemeClr val="bg1"/>
                  </a:solidFill>
                  <a:latin typeface="+mn-lt"/>
                  <a:ea typeface="+mn-ea"/>
                  <a:cs typeface="+mn-cs"/>
                </a:defRPr>
              </a:lvl1pPr>
              <a:lvl2pPr marL="0" indent="0" algn="l" defTabSz="914400" rtl="0" eaLnBrk="1" latinLnBrk="0" hangingPunct="1">
                <a:lnSpc>
                  <a:spcPct val="100000"/>
                </a:lnSpc>
                <a:spcBef>
                  <a:spcPts val="0"/>
                </a:spcBef>
                <a:spcAft>
                  <a:spcPts val="600"/>
                </a:spcAft>
                <a:buClr>
                  <a:schemeClr val="bg1"/>
                </a:buClr>
                <a:buFontTx/>
                <a:buNone/>
                <a:defRPr sz="1500" kern="1200">
                  <a:solidFill>
                    <a:schemeClr val="bg1"/>
                  </a:solidFill>
                  <a:latin typeface="+mn-lt"/>
                  <a:ea typeface="+mn-ea"/>
                  <a:cs typeface="+mn-cs"/>
                </a:defRPr>
              </a:lvl2pPr>
              <a:lvl3pPr marL="284400" indent="-284400" algn="l" defTabSz="914400" rtl="0" eaLnBrk="1" latinLnBrk="0" hangingPunct="1">
                <a:lnSpc>
                  <a:spcPct val="100000"/>
                </a:lnSpc>
                <a:spcBef>
                  <a:spcPts val="0"/>
                </a:spcBef>
                <a:spcAft>
                  <a:spcPts val="600"/>
                </a:spcAft>
                <a:buClr>
                  <a:schemeClr val="bg1"/>
                </a:buClr>
                <a:buFont typeface="Arial" panose="020B0604020202020204" pitchFamily="34" charset="0"/>
                <a:buChar char="—"/>
                <a:defRPr sz="1500" kern="1200">
                  <a:solidFill>
                    <a:schemeClr val="bg1"/>
                  </a:solidFill>
                  <a:latin typeface="+mn-lt"/>
                  <a:ea typeface="+mn-ea"/>
                  <a:cs typeface="+mn-cs"/>
                </a:defRPr>
              </a:lvl3pPr>
              <a:lvl4pPr marL="576000" indent="-230400" algn="l" defTabSz="914400" rtl="0" eaLnBrk="1" latinLnBrk="0" hangingPunct="1">
                <a:lnSpc>
                  <a:spcPct val="100000"/>
                </a:lnSpc>
                <a:spcBef>
                  <a:spcPts val="0"/>
                </a:spcBef>
                <a:spcAft>
                  <a:spcPts val="600"/>
                </a:spcAft>
                <a:buClr>
                  <a:schemeClr val="bg1"/>
                </a:buClr>
                <a:buFont typeface="Arial" panose="020B0604020202020204" pitchFamily="34" charset="0"/>
                <a:buChar char="-"/>
                <a:defRPr sz="1500" kern="1200">
                  <a:solidFill>
                    <a:schemeClr val="bg1"/>
                  </a:solidFill>
                  <a:latin typeface="+mn-lt"/>
                  <a:ea typeface="+mn-ea"/>
                  <a:cs typeface="+mn-cs"/>
                </a:defRPr>
              </a:lvl4pPr>
              <a:lvl5pPr marL="824400" indent="-284400" algn="l" defTabSz="914400" rtl="0" eaLnBrk="1" latinLnBrk="0" hangingPunct="1">
                <a:lnSpc>
                  <a:spcPct val="100000"/>
                </a:lnSpc>
                <a:spcBef>
                  <a:spcPts val="0"/>
                </a:spcBef>
                <a:spcAft>
                  <a:spcPts val="600"/>
                </a:spcAft>
                <a:buClr>
                  <a:schemeClr val="bg1"/>
                </a:buClr>
                <a:buFont typeface="Arial" panose="020B0604020202020204" pitchFamily="34" charset="0"/>
                <a:buChar char="—"/>
                <a:defRPr sz="1500" kern="1200" baseline="0">
                  <a:solidFill>
                    <a:schemeClr val="bg1"/>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00" b="0" dirty="0">
                  <a:solidFill>
                    <a:srgbClr val="470A68"/>
                  </a:solidFill>
                </a:rPr>
                <a:t>Our annual survey 1,576 responses from family business owners across 26 countries in Europe.  </a:t>
              </a:r>
              <a:endParaRPr lang="nl-NL" sz="2000" b="0" dirty="0"/>
            </a:p>
            <a:p>
              <a:endParaRPr lang="nl-NL" sz="1800" b="0" dirty="0"/>
            </a:p>
            <a:p>
              <a:endParaRPr lang="nl-NL" sz="1800" b="0" dirty="0"/>
            </a:p>
            <a:p>
              <a:endParaRPr lang="nl-NL" sz="1800" b="0" dirty="0"/>
            </a:p>
            <a:p>
              <a:endParaRPr lang="nl-NL" sz="1800" b="0" dirty="0"/>
            </a:p>
            <a:p>
              <a:endParaRPr lang="nl-NL" sz="1800" b="0" dirty="0"/>
            </a:p>
            <a:p>
              <a:endParaRPr lang="nl-NL" sz="1800" b="0" dirty="0"/>
            </a:p>
            <a:p>
              <a:r>
                <a:rPr lang="en-US" sz="2400" b="0" dirty="0"/>
                <a:t>Family businesses revealed that they are confident about the future but must become more agile, innovate faster and attract top talent to remain competitive and continue to grow. </a:t>
              </a:r>
            </a:p>
            <a:p>
              <a:endParaRPr lang="nl-NL" sz="1800" b="0" dirty="0"/>
            </a:p>
            <a:p>
              <a:endParaRPr lang="nl-NL" sz="1400" b="0" dirty="0"/>
            </a:p>
            <a:p>
              <a:endParaRPr lang="nl-NL" sz="1400" b="0" dirty="0"/>
            </a:p>
            <a:p>
              <a:endParaRPr lang="nl-NL" sz="1400" b="0" dirty="0"/>
            </a:p>
          </p:txBody>
        </p:sp>
      </p:grpSp>
      <p:pic>
        <p:nvPicPr>
          <p:cNvPr id="11" name="Picture 10"/>
          <p:cNvPicPr>
            <a:picLocks noChangeAspect="1"/>
          </p:cNvPicPr>
          <p:nvPr/>
        </p:nvPicPr>
        <p:blipFill>
          <a:blip r:embed="rId3"/>
          <a:stretch>
            <a:fillRect/>
          </a:stretch>
        </p:blipFill>
        <p:spPr>
          <a:xfrm>
            <a:off x="1069956" y="3276975"/>
            <a:ext cx="4968000" cy="267087"/>
          </a:xfrm>
          <a:prstGeom prst="rect">
            <a:avLst/>
          </a:prstGeom>
        </p:spPr>
      </p:pic>
      <p:cxnSp>
        <p:nvCxnSpPr>
          <p:cNvPr id="8" name="Straight Arrow Connector 7"/>
          <p:cNvCxnSpPr/>
          <p:nvPr/>
        </p:nvCxnSpPr>
        <p:spPr>
          <a:xfrm>
            <a:off x="347622" y="2324100"/>
            <a:ext cx="0" cy="4533900"/>
          </a:xfrm>
          <a:prstGeom prst="straightConnector1">
            <a:avLst/>
          </a:prstGeom>
          <a:ln w="69850" cap="flat">
            <a:solidFill>
              <a:schemeClr val="accent3"/>
            </a:solidFill>
            <a:headEnd type="triangle" w="lg" len="med"/>
            <a:tailEnd type="non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731598" y="3876675"/>
            <a:ext cx="0" cy="2981325"/>
          </a:xfrm>
          <a:prstGeom prst="straightConnector1">
            <a:avLst/>
          </a:prstGeom>
          <a:ln w="69850" cap="flat">
            <a:solidFill>
              <a:schemeClr val="accent3"/>
            </a:solidFill>
            <a:headEnd type="triangle" w="lg" len="med"/>
            <a:tailEnd type="non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1122350" y="5494615"/>
            <a:ext cx="0" cy="1368000"/>
          </a:xfrm>
          <a:prstGeom prst="straightConnector1">
            <a:avLst/>
          </a:prstGeom>
          <a:ln w="69850" cap="flat">
            <a:solidFill>
              <a:schemeClr val="accent3"/>
            </a:solidFill>
            <a:headEnd type="triangle" w="lg" len="med"/>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36481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1" y="0"/>
            <a:ext cx="3600000" cy="6858000"/>
          </a:xfrm>
          <a:prstGeom prst="rect">
            <a:avLst/>
          </a:prstGeom>
          <a:solidFill>
            <a:srgbClr val="470A6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l"/>
            <a:endParaRPr lang="nl-NL" sz="1500" dirty="0">
              <a:solidFill>
                <a:schemeClr val="bg1"/>
              </a:solidFill>
            </a:endParaRPr>
          </a:p>
        </p:txBody>
      </p:sp>
      <p:sp>
        <p:nvSpPr>
          <p:cNvPr id="33" name="Title 6"/>
          <p:cNvSpPr>
            <a:spLocks noGrp="1"/>
          </p:cNvSpPr>
          <p:nvPr>
            <p:ph type="title"/>
          </p:nvPr>
        </p:nvSpPr>
        <p:spPr>
          <a:xfrm>
            <a:off x="353199" y="555473"/>
            <a:ext cx="2969025" cy="4661322"/>
          </a:xfrm>
        </p:spPr>
        <p:txBody>
          <a:bodyPr/>
          <a:lstStyle/>
          <a:p>
            <a:r>
              <a:rPr lang="en-US" sz="6000" dirty="0"/>
              <a:t>How do you feel about the recently enacted corporate tax reform?</a:t>
            </a:r>
            <a:endParaRPr lang="nl-NL" sz="6000" dirty="0"/>
          </a:p>
        </p:txBody>
      </p:sp>
      <p:sp>
        <p:nvSpPr>
          <p:cNvPr id="31" name="AutoShape 8"/>
          <p:cNvSpPr>
            <a:spLocks noChangeAspect="1" noChangeArrowheads="1" noTextEdit="1"/>
          </p:cNvSpPr>
          <p:nvPr/>
        </p:nvSpPr>
        <p:spPr bwMode="auto">
          <a:xfrm>
            <a:off x="4573833" y="902455"/>
            <a:ext cx="6137275" cy="992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000"/>
          </a:p>
        </p:txBody>
      </p:sp>
      <p:sp>
        <p:nvSpPr>
          <p:cNvPr id="40" name="Title 3"/>
          <p:cNvSpPr txBox="1">
            <a:spLocks/>
          </p:cNvSpPr>
          <p:nvPr/>
        </p:nvSpPr>
        <p:spPr>
          <a:xfrm>
            <a:off x="4747601" y="4131796"/>
            <a:ext cx="1485324" cy="287685"/>
          </a:xfrm>
          <a:prstGeom prst="rect">
            <a:avLst/>
          </a:prstGeom>
        </p:spPr>
        <p:txBody>
          <a:bodyPr vert="horz" lIns="0" tIns="0" rIns="0" bIns="0" rtlCol="0" anchor="t" anchorCtr="0">
            <a:noAutofit/>
          </a:bodyPr>
          <a:lstStyle>
            <a:lvl1pPr algn="l" defTabSz="914400" rtl="0" eaLnBrk="1" latinLnBrk="0" hangingPunct="1">
              <a:lnSpc>
                <a:spcPct val="70000"/>
              </a:lnSpc>
              <a:spcBef>
                <a:spcPct val="0"/>
              </a:spcBef>
              <a:buNone/>
              <a:defRPr sz="6600" kern="1200">
                <a:solidFill>
                  <a:schemeClr val="bg1"/>
                </a:solidFill>
                <a:latin typeface="+mj-lt"/>
                <a:ea typeface="+mj-ea"/>
                <a:cs typeface="+mj-cs"/>
              </a:defRPr>
            </a:lvl1pPr>
          </a:lstStyle>
          <a:p>
            <a:pPr algn="ctr">
              <a:lnSpc>
                <a:spcPct val="100000"/>
              </a:lnSpc>
            </a:pPr>
            <a:r>
              <a:rPr lang="en-US" sz="2800" dirty="0">
                <a:latin typeface="+mn-lt"/>
              </a:rPr>
              <a:t>Positive</a:t>
            </a:r>
            <a:endParaRPr lang="en-GB" sz="2800" dirty="0">
              <a:latin typeface="+mn-lt"/>
            </a:endParaRPr>
          </a:p>
        </p:txBody>
      </p:sp>
      <p:sp>
        <p:nvSpPr>
          <p:cNvPr id="41" name="Title 3"/>
          <p:cNvSpPr txBox="1">
            <a:spLocks/>
          </p:cNvSpPr>
          <p:nvPr/>
        </p:nvSpPr>
        <p:spPr>
          <a:xfrm>
            <a:off x="7143634" y="4131796"/>
            <a:ext cx="1422041" cy="287685"/>
          </a:xfrm>
          <a:prstGeom prst="rect">
            <a:avLst/>
          </a:prstGeom>
        </p:spPr>
        <p:txBody>
          <a:bodyPr vert="horz" lIns="0" tIns="0" rIns="0" bIns="0" rtlCol="0" anchor="t" anchorCtr="0">
            <a:noAutofit/>
          </a:bodyPr>
          <a:lstStyle>
            <a:lvl1pPr algn="l" defTabSz="914400" rtl="0" eaLnBrk="1" latinLnBrk="0" hangingPunct="1">
              <a:lnSpc>
                <a:spcPct val="70000"/>
              </a:lnSpc>
              <a:spcBef>
                <a:spcPct val="0"/>
              </a:spcBef>
              <a:buNone/>
              <a:defRPr sz="6600" kern="1200">
                <a:solidFill>
                  <a:schemeClr val="bg1"/>
                </a:solidFill>
                <a:latin typeface="+mj-lt"/>
                <a:ea typeface="+mj-ea"/>
                <a:cs typeface="+mj-cs"/>
              </a:defRPr>
            </a:lvl1pPr>
          </a:lstStyle>
          <a:p>
            <a:pPr algn="ctr">
              <a:lnSpc>
                <a:spcPct val="100000"/>
              </a:lnSpc>
            </a:pPr>
            <a:r>
              <a:rPr lang="en-US" sz="3200" dirty="0">
                <a:latin typeface="+mn-lt"/>
              </a:rPr>
              <a:t>Neutral	</a:t>
            </a:r>
            <a:endParaRPr lang="en-GB" sz="3200" dirty="0">
              <a:latin typeface="+mn-lt"/>
            </a:endParaRPr>
          </a:p>
        </p:txBody>
      </p:sp>
      <p:sp>
        <p:nvSpPr>
          <p:cNvPr id="42" name="Title 3"/>
          <p:cNvSpPr txBox="1">
            <a:spLocks/>
          </p:cNvSpPr>
          <p:nvPr/>
        </p:nvSpPr>
        <p:spPr>
          <a:xfrm>
            <a:off x="9414674" y="4131796"/>
            <a:ext cx="1942069" cy="287685"/>
          </a:xfrm>
          <a:prstGeom prst="rect">
            <a:avLst/>
          </a:prstGeom>
        </p:spPr>
        <p:txBody>
          <a:bodyPr vert="horz" lIns="0" tIns="0" rIns="0" bIns="0" rtlCol="0" anchor="t" anchorCtr="0">
            <a:noAutofit/>
          </a:bodyPr>
          <a:lstStyle>
            <a:lvl1pPr algn="l" defTabSz="914400" rtl="0" eaLnBrk="1" latinLnBrk="0" hangingPunct="1">
              <a:lnSpc>
                <a:spcPct val="70000"/>
              </a:lnSpc>
              <a:spcBef>
                <a:spcPct val="0"/>
              </a:spcBef>
              <a:buNone/>
              <a:defRPr sz="6600" kern="1200">
                <a:solidFill>
                  <a:schemeClr val="bg1"/>
                </a:solidFill>
                <a:latin typeface="+mj-lt"/>
                <a:ea typeface="+mj-ea"/>
                <a:cs typeface="+mj-cs"/>
              </a:defRPr>
            </a:lvl1pPr>
          </a:lstStyle>
          <a:p>
            <a:pPr algn="ctr">
              <a:lnSpc>
                <a:spcPct val="100000"/>
              </a:lnSpc>
            </a:pPr>
            <a:r>
              <a:rPr lang="en-US" sz="3000" dirty="0">
                <a:latin typeface="+mn-lt"/>
              </a:rPr>
              <a:t>Negative</a:t>
            </a:r>
            <a:endParaRPr lang="en-GB" sz="3000" dirty="0">
              <a:latin typeface="+mn-lt"/>
            </a:endParaRPr>
          </a:p>
        </p:txBody>
      </p:sp>
      <p:grpSp>
        <p:nvGrpSpPr>
          <p:cNvPr id="45" name="Group 44"/>
          <p:cNvGrpSpPr/>
          <p:nvPr/>
        </p:nvGrpSpPr>
        <p:grpSpPr>
          <a:xfrm>
            <a:off x="4619877" y="2160185"/>
            <a:ext cx="1800000" cy="1800000"/>
            <a:chOff x="4762084" y="1335194"/>
            <a:chExt cx="900000" cy="900000"/>
          </a:xfrm>
        </p:grpSpPr>
        <p:sp>
          <p:nvSpPr>
            <p:cNvPr id="46" name="Pie 45"/>
            <p:cNvSpPr/>
            <p:nvPr/>
          </p:nvSpPr>
          <p:spPr>
            <a:xfrm>
              <a:off x="4762084" y="1335194"/>
              <a:ext cx="900000" cy="900000"/>
            </a:xfrm>
            <a:prstGeom prst="pie">
              <a:avLst>
                <a:gd name="adj1" fmla="val 16220930"/>
                <a:gd name="adj2" fmla="val 7217263"/>
              </a:avLst>
            </a:prstGeom>
            <a:solidFill>
              <a:srgbClr val="4B2884"/>
            </a:solidFill>
            <a:ln w="6350">
              <a:solidFill>
                <a:schemeClr val="bg1"/>
              </a:solidFill>
              <a:round/>
              <a:headEnd/>
              <a:tailEnd/>
            </a:ln>
          </p:spPr>
          <p:txBody>
            <a:bodyPr vert="horz" wrap="none" lIns="91440" tIns="45720" rIns="91440" bIns="45720" numCol="1" anchor="t" anchorCtr="0" compatLnSpc="1">
              <a:prstTxWarp prst="textNoShape">
                <a:avLst/>
              </a:prstTxWarp>
            </a:bodyPr>
            <a:lstStyle/>
            <a:p>
              <a:endParaRPr lang="en-GB" dirty="0" err="1"/>
            </a:p>
          </p:txBody>
        </p:sp>
        <p:sp>
          <p:nvSpPr>
            <p:cNvPr id="47" name="Oval 46"/>
            <p:cNvSpPr/>
            <p:nvPr/>
          </p:nvSpPr>
          <p:spPr>
            <a:xfrm>
              <a:off x="4762084" y="1335194"/>
              <a:ext cx="900000" cy="900000"/>
            </a:xfrm>
            <a:prstGeom prst="ellipse">
              <a:avLst/>
            </a:prstGeom>
            <a:noFill/>
            <a:ln w="6350"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91440" tIns="45720" rIns="91440" bIns="45720" numCol="1" anchor="t" anchorCtr="0" compatLnSpc="1">
              <a:prstTxWarp prst="textNoShape">
                <a:avLst/>
              </a:prstTxWarp>
            </a:bodyPr>
            <a:lstStyle/>
            <a:p>
              <a:endParaRPr lang="en-GB" dirty="0" err="1">
                <a:solidFill>
                  <a:schemeClr val="tx1"/>
                </a:solidFill>
              </a:endParaRPr>
            </a:p>
          </p:txBody>
        </p:sp>
        <p:sp>
          <p:nvSpPr>
            <p:cNvPr id="48" name="Oval 47"/>
            <p:cNvSpPr/>
            <p:nvPr/>
          </p:nvSpPr>
          <p:spPr>
            <a:xfrm>
              <a:off x="4853384" y="1426494"/>
              <a:ext cx="717400" cy="717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72000" rtlCol="0" anchor="b"/>
            <a:lstStyle/>
            <a:p>
              <a:pPr algn="ctr"/>
              <a:r>
                <a:rPr lang="en-GB" sz="6000" b="1" dirty="0">
                  <a:solidFill>
                    <a:srgbClr val="7030A0"/>
                  </a:solidFill>
                  <a:latin typeface="+mj-lt"/>
                </a:rPr>
                <a:t>63%</a:t>
              </a:r>
            </a:p>
          </p:txBody>
        </p:sp>
      </p:grpSp>
      <p:grpSp>
        <p:nvGrpSpPr>
          <p:cNvPr id="49" name="Group 48"/>
          <p:cNvGrpSpPr/>
          <p:nvPr/>
        </p:nvGrpSpPr>
        <p:grpSpPr>
          <a:xfrm>
            <a:off x="6981193" y="2139400"/>
            <a:ext cx="1800000" cy="1800000"/>
            <a:chOff x="4762084" y="1335194"/>
            <a:chExt cx="900000" cy="900000"/>
          </a:xfrm>
        </p:grpSpPr>
        <p:sp>
          <p:nvSpPr>
            <p:cNvPr id="50" name="Pie 49"/>
            <p:cNvSpPr/>
            <p:nvPr/>
          </p:nvSpPr>
          <p:spPr>
            <a:xfrm>
              <a:off x="4762084" y="1335194"/>
              <a:ext cx="900000" cy="900000"/>
            </a:xfrm>
            <a:prstGeom prst="pie">
              <a:avLst>
                <a:gd name="adj1" fmla="val 16220930"/>
                <a:gd name="adj2" fmla="val 819102"/>
              </a:avLst>
            </a:prstGeom>
            <a:solidFill>
              <a:srgbClr val="4B2884"/>
            </a:solidFill>
            <a:ln w="6350">
              <a:solidFill>
                <a:schemeClr val="bg1"/>
              </a:solidFill>
              <a:round/>
              <a:headEnd/>
              <a:tailEnd/>
            </a:ln>
          </p:spPr>
          <p:txBody>
            <a:bodyPr vert="horz" wrap="none" lIns="91440" tIns="45720" rIns="91440" bIns="45720" numCol="1" anchor="t" anchorCtr="0" compatLnSpc="1">
              <a:prstTxWarp prst="textNoShape">
                <a:avLst/>
              </a:prstTxWarp>
            </a:bodyPr>
            <a:lstStyle/>
            <a:p>
              <a:endParaRPr lang="en-GB" dirty="0" err="1"/>
            </a:p>
          </p:txBody>
        </p:sp>
        <p:sp>
          <p:nvSpPr>
            <p:cNvPr id="51" name="Oval 50"/>
            <p:cNvSpPr/>
            <p:nvPr/>
          </p:nvSpPr>
          <p:spPr>
            <a:xfrm>
              <a:off x="4762084" y="1335194"/>
              <a:ext cx="900000" cy="900000"/>
            </a:xfrm>
            <a:prstGeom prst="ellipse">
              <a:avLst/>
            </a:prstGeom>
            <a:noFill/>
            <a:ln w="6350"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91440" tIns="45720" rIns="91440" bIns="45720" numCol="1" anchor="t" anchorCtr="0" compatLnSpc="1">
              <a:prstTxWarp prst="textNoShape">
                <a:avLst/>
              </a:prstTxWarp>
            </a:bodyPr>
            <a:lstStyle/>
            <a:p>
              <a:endParaRPr lang="en-GB" dirty="0" err="1">
                <a:solidFill>
                  <a:schemeClr val="tx1"/>
                </a:solidFill>
              </a:endParaRPr>
            </a:p>
          </p:txBody>
        </p:sp>
        <p:sp>
          <p:nvSpPr>
            <p:cNvPr id="52" name="Oval 51"/>
            <p:cNvSpPr/>
            <p:nvPr/>
          </p:nvSpPr>
          <p:spPr>
            <a:xfrm>
              <a:off x="4853384" y="1426494"/>
              <a:ext cx="717400" cy="717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72000" rtlCol="0" anchor="b"/>
            <a:lstStyle/>
            <a:p>
              <a:pPr algn="ctr"/>
              <a:r>
                <a:rPr lang="en-GB" sz="6000" b="1" dirty="0">
                  <a:solidFill>
                    <a:srgbClr val="7030A0"/>
                  </a:solidFill>
                  <a:latin typeface="+mj-lt"/>
                </a:rPr>
                <a:t>32%</a:t>
              </a:r>
            </a:p>
          </p:txBody>
        </p:sp>
      </p:grpSp>
      <p:grpSp>
        <p:nvGrpSpPr>
          <p:cNvPr id="53" name="Group 52"/>
          <p:cNvGrpSpPr/>
          <p:nvPr/>
        </p:nvGrpSpPr>
        <p:grpSpPr>
          <a:xfrm>
            <a:off x="9414674" y="2139400"/>
            <a:ext cx="1800000" cy="1800000"/>
            <a:chOff x="4762084" y="1335194"/>
            <a:chExt cx="900000" cy="900000"/>
          </a:xfrm>
        </p:grpSpPr>
        <p:sp>
          <p:nvSpPr>
            <p:cNvPr id="54" name="Pie 53"/>
            <p:cNvSpPr/>
            <p:nvPr/>
          </p:nvSpPr>
          <p:spPr>
            <a:xfrm>
              <a:off x="4762084" y="1335194"/>
              <a:ext cx="900000" cy="900000"/>
            </a:xfrm>
            <a:prstGeom prst="pie">
              <a:avLst>
                <a:gd name="adj1" fmla="val 16220930"/>
                <a:gd name="adj2" fmla="val 17447488"/>
              </a:avLst>
            </a:prstGeom>
            <a:solidFill>
              <a:srgbClr val="4B2884"/>
            </a:solidFill>
            <a:ln w="6350">
              <a:solidFill>
                <a:schemeClr val="bg1"/>
              </a:solidFill>
              <a:round/>
              <a:headEnd/>
              <a:tailEnd/>
            </a:ln>
          </p:spPr>
          <p:txBody>
            <a:bodyPr vert="horz" wrap="none" lIns="91440" tIns="45720" rIns="91440" bIns="45720" numCol="1" anchor="t" anchorCtr="0" compatLnSpc="1">
              <a:prstTxWarp prst="textNoShape">
                <a:avLst/>
              </a:prstTxWarp>
            </a:bodyPr>
            <a:lstStyle/>
            <a:p>
              <a:endParaRPr lang="en-GB" dirty="0" err="1"/>
            </a:p>
          </p:txBody>
        </p:sp>
        <p:sp>
          <p:nvSpPr>
            <p:cNvPr id="55" name="Oval 54"/>
            <p:cNvSpPr/>
            <p:nvPr/>
          </p:nvSpPr>
          <p:spPr>
            <a:xfrm>
              <a:off x="4762084" y="1335194"/>
              <a:ext cx="900000" cy="900000"/>
            </a:xfrm>
            <a:prstGeom prst="ellipse">
              <a:avLst/>
            </a:prstGeom>
            <a:noFill/>
            <a:ln w="6350"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91440" tIns="45720" rIns="91440" bIns="45720" numCol="1" anchor="t" anchorCtr="0" compatLnSpc="1">
              <a:prstTxWarp prst="textNoShape">
                <a:avLst/>
              </a:prstTxWarp>
            </a:bodyPr>
            <a:lstStyle/>
            <a:p>
              <a:endParaRPr lang="en-GB" dirty="0" err="1">
                <a:solidFill>
                  <a:schemeClr val="tx1"/>
                </a:solidFill>
              </a:endParaRPr>
            </a:p>
          </p:txBody>
        </p:sp>
        <p:sp>
          <p:nvSpPr>
            <p:cNvPr id="56" name="Oval 55"/>
            <p:cNvSpPr/>
            <p:nvPr/>
          </p:nvSpPr>
          <p:spPr>
            <a:xfrm>
              <a:off x="4853384" y="1426494"/>
              <a:ext cx="717400" cy="717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72000" rtlCol="0" anchor="b"/>
            <a:lstStyle/>
            <a:p>
              <a:pPr algn="ctr"/>
              <a:r>
                <a:rPr lang="en-GB" sz="6000" b="1" dirty="0">
                  <a:solidFill>
                    <a:srgbClr val="7030A0"/>
                  </a:solidFill>
                  <a:latin typeface="+mj-lt"/>
                </a:rPr>
                <a:t>5%</a:t>
              </a:r>
            </a:p>
          </p:txBody>
        </p:sp>
      </p:grpSp>
      <p:pic>
        <p:nvPicPr>
          <p:cNvPr id="38" name="Picture 3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8042" y="6450981"/>
            <a:ext cx="504000" cy="372309"/>
          </a:xfrm>
          <a:prstGeom prst="rect">
            <a:avLst/>
          </a:prstGeom>
        </p:spPr>
      </p:pic>
    </p:spTree>
    <p:extLst>
      <p:ext uri="{BB962C8B-B14F-4D97-AF65-F5344CB8AC3E}">
        <p14:creationId xmlns:p14="http://schemas.microsoft.com/office/powerpoint/2010/main" val="15339766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1" y="0"/>
            <a:ext cx="3600000" cy="6858000"/>
          </a:xfrm>
          <a:prstGeom prst="rect">
            <a:avLst/>
          </a:prstGeom>
          <a:solidFill>
            <a:srgbClr val="470A6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l"/>
            <a:endParaRPr lang="nl-NL" sz="1500" dirty="0">
              <a:solidFill>
                <a:schemeClr val="bg1"/>
              </a:solidFill>
            </a:endParaRPr>
          </a:p>
        </p:txBody>
      </p:sp>
      <p:sp>
        <p:nvSpPr>
          <p:cNvPr id="33" name="Title 6"/>
          <p:cNvSpPr>
            <a:spLocks noGrp="1"/>
          </p:cNvSpPr>
          <p:nvPr>
            <p:ph type="title"/>
          </p:nvPr>
        </p:nvSpPr>
        <p:spPr>
          <a:xfrm>
            <a:off x="353199" y="555473"/>
            <a:ext cx="2969025" cy="4661322"/>
          </a:xfrm>
        </p:spPr>
        <p:txBody>
          <a:bodyPr/>
          <a:lstStyle/>
          <a:p>
            <a:r>
              <a:rPr lang="en-US" sz="6000" dirty="0"/>
              <a:t>How do you feel about the announced reform of the inheritance tax legislation?</a:t>
            </a:r>
            <a:endParaRPr lang="nl-NL" sz="6000" dirty="0"/>
          </a:p>
        </p:txBody>
      </p:sp>
      <p:sp>
        <p:nvSpPr>
          <p:cNvPr id="31" name="AutoShape 8"/>
          <p:cNvSpPr>
            <a:spLocks noChangeAspect="1" noChangeArrowheads="1" noTextEdit="1"/>
          </p:cNvSpPr>
          <p:nvPr/>
        </p:nvSpPr>
        <p:spPr bwMode="auto">
          <a:xfrm>
            <a:off x="4573833" y="902455"/>
            <a:ext cx="6137275" cy="992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000"/>
          </a:p>
        </p:txBody>
      </p:sp>
      <p:sp>
        <p:nvSpPr>
          <p:cNvPr id="40" name="Title 3"/>
          <p:cNvSpPr txBox="1">
            <a:spLocks/>
          </p:cNvSpPr>
          <p:nvPr/>
        </p:nvSpPr>
        <p:spPr>
          <a:xfrm>
            <a:off x="4747601" y="4131796"/>
            <a:ext cx="1485324" cy="287685"/>
          </a:xfrm>
          <a:prstGeom prst="rect">
            <a:avLst/>
          </a:prstGeom>
        </p:spPr>
        <p:txBody>
          <a:bodyPr vert="horz" lIns="0" tIns="0" rIns="0" bIns="0" rtlCol="0" anchor="t" anchorCtr="0">
            <a:noAutofit/>
          </a:bodyPr>
          <a:lstStyle>
            <a:lvl1pPr algn="l" defTabSz="914400" rtl="0" eaLnBrk="1" latinLnBrk="0" hangingPunct="1">
              <a:lnSpc>
                <a:spcPct val="70000"/>
              </a:lnSpc>
              <a:spcBef>
                <a:spcPct val="0"/>
              </a:spcBef>
              <a:buNone/>
              <a:defRPr sz="6600" kern="1200">
                <a:solidFill>
                  <a:schemeClr val="bg1"/>
                </a:solidFill>
                <a:latin typeface="+mj-lt"/>
                <a:ea typeface="+mj-ea"/>
                <a:cs typeface="+mj-cs"/>
              </a:defRPr>
            </a:lvl1pPr>
          </a:lstStyle>
          <a:p>
            <a:pPr algn="ctr">
              <a:lnSpc>
                <a:spcPct val="100000"/>
              </a:lnSpc>
            </a:pPr>
            <a:r>
              <a:rPr lang="en-US" sz="2800" dirty="0">
                <a:latin typeface="+mn-lt"/>
              </a:rPr>
              <a:t>Positive</a:t>
            </a:r>
            <a:endParaRPr lang="en-GB" sz="2800" dirty="0">
              <a:latin typeface="+mn-lt"/>
            </a:endParaRPr>
          </a:p>
        </p:txBody>
      </p:sp>
      <p:sp>
        <p:nvSpPr>
          <p:cNvPr id="41" name="Title 3"/>
          <p:cNvSpPr txBox="1">
            <a:spLocks/>
          </p:cNvSpPr>
          <p:nvPr/>
        </p:nvSpPr>
        <p:spPr>
          <a:xfrm>
            <a:off x="7143634" y="4131796"/>
            <a:ext cx="1422041" cy="287685"/>
          </a:xfrm>
          <a:prstGeom prst="rect">
            <a:avLst/>
          </a:prstGeom>
        </p:spPr>
        <p:txBody>
          <a:bodyPr vert="horz" lIns="0" tIns="0" rIns="0" bIns="0" rtlCol="0" anchor="t" anchorCtr="0">
            <a:noAutofit/>
          </a:bodyPr>
          <a:lstStyle>
            <a:lvl1pPr algn="l" defTabSz="914400" rtl="0" eaLnBrk="1" latinLnBrk="0" hangingPunct="1">
              <a:lnSpc>
                <a:spcPct val="70000"/>
              </a:lnSpc>
              <a:spcBef>
                <a:spcPct val="0"/>
              </a:spcBef>
              <a:buNone/>
              <a:defRPr sz="6600" kern="1200">
                <a:solidFill>
                  <a:schemeClr val="bg1"/>
                </a:solidFill>
                <a:latin typeface="+mj-lt"/>
                <a:ea typeface="+mj-ea"/>
                <a:cs typeface="+mj-cs"/>
              </a:defRPr>
            </a:lvl1pPr>
          </a:lstStyle>
          <a:p>
            <a:pPr algn="ctr">
              <a:lnSpc>
                <a:spcPct val="100000"/>
              </a:lnSpc>
            </a:pPr>
            <a:r>
              <a:rPr lang="en-US" sz="3200" dirty="0">
                <a:latin typeface="+mn-lt"/>
              </a:rPr>
              <a:t>Neutral	</a:t>
            </a:r>
            <a:endParaRPr lang="en-GB" sz="3200" dirty="0">
              <a:latin typeface="+mn-lt"/>
            </a:endParaRPr>
          </a:p>
        </p:txBody>
      </p:sp>
      <p:sp>
        <p:nvSpPr>
          <p:cNvPr id="42" name="Title 3"/>
          <p:cNvSpPr txBox="1">
            <a:spLocks/>
          </p:cNvSpPr>
          <p:nvPr/>
        </p:nvSpPr>
        <p:spPr>
          <a:xfrm>
            <a:off x="9414674" y="4131796"/>
            <a:ext cx="1942069" cy="287685"/>
          </a:xfrm>
          <a:prstGeom prst="rect">
            <a:avLst/>
          </a:prstGeom>
        </p:spPr>
        <p:txBody>
          <a:bodyPr vert="horz" lIns="0" tIns="0" rIns="0" bIns="0" rtlCol="0" anchor="t" anchorCtr="0">
            <a:noAutofit/>
          </a:bodyPr>
          <a:lstStyle>
            <a:lvl1pPr algn="l" defTabSz="914400" rtl="0" eaLnBrk="1" latinLnBrk="0" hangingPunct="1">
              <a:lnSpc>
                <a:spcPct val="70000"/>
              </a:lnSpc>
              <a:spcBef>
                <a:spcPct val="0"/>
              </a:spcBef>
              <a:buNone/>
              <a:defRPr sz="6600" kern="1200">
                <a:solidFill>
                  <a:schemeClr val="bg1"/>
                </a:solidFill>
                <a:latin typeface="+mj-lt"/>
                <a:ea typeface="+mj-ea"/>
                <a:cs typeface="+mj-cs"/>
              </a:defRPr>
            </a:lvl1pPr>
          </a:lstStyle>
          <a:p>
            <a:pPr algn="ctr">
              <a:lnSpc>
                <a:spcPct val="100000"/>
              </a:lnSpc>
            </a:pPr>
            <a:r>
              <a:rPr lang="en-US" sz="3000" dirty="0">
                <a:latin typeface="+mn-lt"/>
              </a:rPr>
              <a:t>Negative</a:t>
            </a:r>
            <a:endParaRPr lang="en-GB" sz="3000" dirty="0">
              <a:latin typeface="+mn-lt"/>
            </a:endParaRPr>
          </a:p>
        </p:txBody>
      </p:sp>
      <p:grpSp>
        <p:nvGrpSpPr>
          <p:cNvPr id="45" name="Group 44"/>
          <p:cNvGrpSpPr/>
          <p:nvPr/>
        </p:nvGrpSpPr>
        <p:grpSpPr>
          <a:xfrm>
            <a:off x="4619877" y="2160185"/>
            <a:ext cx="1800000" cy="1800000"/>
            <a:chOff x="4762084" y="1335194"/>
            <a:chExt cx="900000" cy="900000"/>
          </a:xfrm>
        </p:grpSpPr>
        <p:sp>
          <p:nvSpPr>
            <p:cNvPr id="46" name="Pie 45"/>
            <p:cNvSpPr/>
            <p:nvPr/>
          </p:nvSpPr>
          <p:spPr>
            <a:xfrm>
              <a:off x="4762084" y="1335194"/>
              <a:ext cx="900000" cy="900000"/>
            </a:xfrm>
            <a:prstGeom prst="pie">
              <a:avLst>
                <a:gd name="adj1" fmla="val 16220930"/>
                <a:gd name="adj2" fmla="val 4093818"/>
              </a:avLst>
            </a:prstGeom>
            <a:solidFill>
              <a:srgbClr val="4B2884"/>
            </a:solidFill>
            <a:ln w="6350">
              <a:solidFill>
                <a:schemeClr val="bg1"/>
              </a:solidFill>
              <a:round/>
              <a:headEnd/>
              <a:tailEnd/>
            </a:ln>
          </p:spPr>
          <p:txBody>
            <a:bodyPr vert="horz" wrap="none" lIns="91440" tIns="45720" rIns="91440" bIns="45720" numCol="1" anchor="t" anchorCtr="0" compatLnSpc="1">
              <a:prstTxWarp prst="textNoShape">
                <a:avLst/>
              </a:prstTxWarp>
            </a:bodyPr>
            <a:lstStyle/>
            <a:p>
              <a:endParaRPr lang="en-GB" dirty="0" err="1"/>
            </a:p>
          </p:txBody>
        </p:sp>
        <p:sp>
          <p:nvSpPr>
            <p:cNvPr id="47" name="Oval 46"/>
            <p:cNvSpPr/>
            <p:nvPr/>
          </p:nvSpPr>
          <p:spPr>
            <a:xfrm>
              <a:off x="4762084" y="1335194"/>
              <a:ext cx="900000" cy="900000"/>
            </a:xfrm>
            <a:prstGeom prst="ellipse">
              <a:avLst/>
            </a:prstGeom>
            <a:noFill/>
            <a:ln w="6350"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91440" tIns="45720" rIns="91440" bIns="45720" numCol="1" anchor="t" anchorCtr="0" compatLnSpc="1">
              <a:prstTxWarp prst="textNoShape">
                <a:avLst/>
              </a:prstTxWarp>
            </a:bodyPr>
            <a:lstStyle/>
            <a:p>
              <a:endParaRPr lang="en-GB" dirty="0" err="1">
                <a:solidFill>
                  <a:schemeClr val="tx1"/>
                </a:solidFill>
              </a:endParaRPr>
            </a:p>
          </p:txBody>
        </p:sp>
        <p:sp>
          <p:nvSpPr>
            <p:cNvPr id="48" name="Oval 47"/>
            <p:cNvSpPr/>
            <p:nvPr/>
          </p:nvSpPr>
          <p:spPr>
            <a:xfrm>
              <a:off x="4853384" y="1426494"/>
              <a:ext cx="717400" cy="717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72000" rtlCol="0" anchor="b"/>
            <a:lstStyle/>
            <a:p>
              <a:pPr algn="ctr"/>
              <a:r>
                <a:rPr lang="en-GB" sz="6000" b="1" dirty="0">
                  <a:solidFill>
                    <a:srgbClr val="7030A0"/>
                  </a:solidFill>
                  <a:latin typeface="+mj-lt"/>
                </a:rPr>
                <a:t>42%</a:t>
              </a:r>
            </a:p>
          </p:txBody>
        </p:sp>
      </p:grpSp>
      <p:grpSp>
        <p:nvGrpSpPr>
          <p:cNvPr id="49" name="Group 48"/>
          <p:cNvGrpSpPr/>
          <p:nvPr/>
        </p:nvGrpSpPr>
        <p:grpSpPr>
          <a:xfrm>
            <a:off x="6981193" y="2139400"/>
            <a:ext cx="1800000" cy="1800000"/>
            <a:chOff x="4762084" y="1335194"/>
            <a:chExt cx="900000" cy="900000"/>
          </a:xfrm>
        </p:grpSpPr>
        <p:sp>
          <p:nvSpPr>
            <p:cNvPr id="50" name="Pie 49"/>
            <p:cNvSpPr/>
            <p:nvPr/>
          </p:nvSpPr>
          <p:spPr>
            <a:xfrm>
              <a:off x="4762084" y="1335194"/>
              <a:ext cx="900000" cy="900000"/>
            </a:xfrm>
            <a:prstGeom prst="pie">
              <a:avLst>
                <a:gd name="adj1" fmla="val 16220930"/>
                <a:gd name="adj2" fmla="val 5598079"/>
              </a:avLst>
            </a:prstGeom>
            <a:solidFill>
              <a:srgbClr val="4B2884"/>
            </a:solidFill>
            <a:ln w="6350">
              <a:solidFill>
                <a:schemeClr val="bg1"/>
              </a:solidFill>
              <a:round/>
              <a:headEnd/>
              <a:tailEnd/>
            </a:ln>
          </p:spPr>
          <p:txBody>
            <a:bodyPr vert="horz" wrap="none" lIns="91440" tIns="45720" rIns="91440" bIns="45720" numCol="1" anchor="t" anchorCtr="0" compatLnSpc="1">
              <a:prstTxWarp prst="textNoShape">
                <a:avLst/>
              </a:prstTxWarp>
            </a:bodyPr>
            <a:lstStyle/>
            <a:p>
              <a:endParaRPr lang="en-GB" dirty="0" err="1"/>
            </a:p>
          </p:txBody>
        </p:sp>
        <p:sp>
          <p:nvSpPr>
            <p:cNvPr id="51" name="Oval 50"/>
            <p:cNvSpPr/>
            <p:nvPr/>
          </p:nvSpPr>
          <p:spPr>
            <a:xfrm>
              <a:off x="4762084" y="1335194"/>
              <a:ext cx="900000" cy="900000"/>
            </a:xfrm>
            <a:prstGeom prst="ellipse">
              <a:avLst/>
            </a:prstGeom>
            <a:noFill/>
            <a:ln w="6350"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91440" tIns="45720" rIns="91440" bIns="45720" numCol="1" anchor="t" anchorCtr="0" compatLnSpc="1">
              <a:prstTxWarp prst="textNoShape">
                <a:avLst/>
              </a:prstTxWarp>
            </a:bodyPr>
            <a:lstStyle/>
            <a:p>
              <a:endParaRPr lang="en-GB" dirty="0" err="1">
                <a:solidFill>
                  <a:schemeClr val="tx1"/>
                </a:solidFill>
              </a:endParaRPr>
            </a:p>
          </p:txBody>
        </p:sp>
        <p:sp>
          <p:nvSpPr>
            <p:cNvPr id="52" name="Oval 51"/>
            <p:cNvSpPr/>
            <p:nvPr/>
          </p:nvSpPr>
          <p:spPr>
            <a:xfrm>
              <a:off x="4853384" y="1426494"/>
              <a:ext cx="717400" cy="717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72000" rtlCol="0" anchor="b"/>
            <a:lstStyle/>
            <a:p>
              <a:pPr algn="ctr"/>
              <a:r>
                <a:rPr lang="en-GB" sz="6000" b="1" dirty="0">
                  <a:solidFill>
                    <a:srgbClr val="7030A0"/>
                  </a:solidFill>
                  <a:latin typeface="+mj-lt"/>
                </a:rPr>
                <a:t>53%</a:t>
              </a:r>
            </a:p>
          </p:txBody>
        </p:sp>
      </p:grpSp>
      <p:grpSp>
        <p:nvGrpSpPr>
          <p:cNvPr id="53" name="Group 52"/>
          <p:cNvGrpSpPr/>
          <p:nvPr/>
        </p:nvGrpSpPr>
        <p:grpSpPr>
          <a:xfrm>
            <a:off x="9414674" y="2139400"/>
            <a:ext cx="1800000" cy="1800000"/>
            <a:chOff x="4762084" y="1335194"/>
            <a:chExt cx="900000" cy="900000"/>
          </a:xfrm>
        </p:grpSpPr>
        <p:sp>
          <p:nvSpPr>
            <p:cNvPr id="54" name="Pie 53"/>
            <p:cNvSpPr/>
            <p:nvPr/>
          </p:nvSpPr>
          <p:spPr>
            <a:xfrm>
              <a:off x="4762084" y="1335194"/>
              <a:ext cx="900000" cy="900000"/>
            </a:xfrm>
            <a:prstGeom prst="pie">
              <a:avLst>
                <a:gd name="adj1" fmla="val 16220930"/>
                <a:gd name="adj2" fmla="val 17447488"/>
              </a:avLst>
            </a:prstGeom>
            <a:solidFill>
              <a:srgbClr val="4B2884"/>
            </a:solidFill>
            <a:ln w="6350">
              <a:solidFill>
                <a:schemeClr val="bg1"/>
              </a:solidFill>
              <a:round/>
              <a:headEnd/>
              <a:tailEnd/>
            </a:ln>
          </p:spPr>
          <p:txBody>
            <a:bodyPr vert="horz" wrap="none" lIns="91440" tIns="45720" rIns="91440" bIns="45720" numCol="1" anchor="t" anchorCtr="0" compatLnSpc="1">
              <a:prstTxWarp prst="textNoShape">
                <a:avLst/>
              </a:prstTxWarp>
            </a:bodyPr>
            <a:lstStyle/>
            <a:p>
              <a:endParaRPr lang="en-GB" dirty="0" err="1"/>
            </a:p>
          </p:txBody>
        </p:sp>
        <p:sp>
          <p:nvSpPr>
            <p:cNvPr id="55" name="Oval 54"/>
            <p:cNvSpPr/>
            <p:nvPr/>
          </p:nvSpPr>
          <p:spPr>
            <a:xfrm>
              <a:off x="4762084" y="1335194"/>
              <a:ext cx="900000" cy="900000"/>
            </a:xfrm>
            <a:prstGeom prst="ellipse">
              <a:avLst/>
            </a:prstGeom>
            <a:noFill/>
            <a:ln w="6350"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none" lIns="91440" tIns="45720" rIns="91440" bIns="45720" numCol="1" anchor="t" anchorCtr="0" compatLnSpc="1">
              <a:prstTxWarp prst="textNoShape">
                <a:avLst/>
              </a:prstTxWarp>
            </a:bodyPr>
            <a:lstStyle/>
            <a:p>
              <a:endParaRPr lang="en-GB" dirty="0" err="1">
                <a:solidFill>
                  <a:schemeClr val="tx1"/>
                </a:solidFill>
              </a:endParaRPr>
            </a:p>
          </p:txBody>
        </p:sp>
        <p:sp>
          <p:nvSpPr>
            <p:cNvPr id="56" name="Oval 55"/>
            <p:cNvSpPr/>
            <p:nvPr/>
          </p:nvSpPr>
          <p:spPr>
            <a:xfrm>
              <a:off x="4853384" y="1426494"/>
              <a:ext cx="717400" cy="717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72000" rtlCol="0" anchor="b"/>
            <a:lstStyle/>
            <a:p>
              <a:pPr algn="ctr"/>
              <a:r>
                <a:rPr lang="en-GB" sz="6000" b="1" dirty="0">
                  <a:solidFill>
                    <a:srgbClr val="7030A0"/>
                  </a:solidFill>
                  <a:latin typeface="+mj-lt"/>
                </a:rPr>
                <a:t>5%</a:t>
              </a:r>
            </a:p>
          </p:txBody>
        </p:sp>
      </p:grpSp>
      <p:pic>
        <p:nvPicPr>
          <p:cNvPr id="38" name="Picture 3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8042" y="6450981"/>
            <a:ext cx="504000" cy="372309"/>
          </a:xfrm>
          <a:prstGeom prst="rect">
            <a:avLst/>
          </a:prstGeom>
        </p:spPr>
      </p:pic>
    </p:spTree>
    <p:extLst>
      <p:ext uri="{BB962C8B-B14F-4D97-AF65-F5344CB8AC3E}">
        <p14:creationId xmlns:p14="http://schemas.microsoft.com/office/powerpoint/2010/main" val="1116791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1" y="0"/>
            <a:ext cx="3600000" cy="6858000"/>
          </a:xfrm>
          <a:prstGeom prst="rect">
            <a:avLst/>
          </a:prstGeom>
          <a:solidFill>
            <a:srgbClr val="470A6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l"/>
            <a:endParaRPr lang="nl-NL" sz="1500" dirty="0">
              <a:solidFill>
                <a:schemeClr val="bg1"/>
              </a:solidFill>
            </a:endParaRPr>
          </a:p>
        </p:txBody>
      </p:sp>
      <p:sp>
        <p:nvSpPr>
          <p:cNvPr id="33" name="Title 6"/>
          <p:cNvSpPr>
            <a:spLocks noGrp="1"/>
          </p:cNvSpPr>
          <p:nvPr>
            <p:ph type="title"/>
          </p:nvPr>
        </p:nvSpPr>
        <p:spPr>
          <a:xfrm>
            <a:off x="353199" y="555473"/>
            <a:ext cx="2969025" cy="4661322"/>
          </a:xfrm>
        </p:spPr>
        <p:txBody>
          <a:bodyPr/>
          <a:lstStyle/>
          <a:p>
            <a:r>
              <a:rPr lang="en-US" sz="6000" dirty="0"/>
              <a:t>Do you plan to transfer the company to the next family generation?</a:t>
            </a:r>
            <a:endParaRPr lang="nl-NL" sz="6000" dirty="0"/>
          </a:p>
        </p:txBody>
      </p:sp>
      <p:sp>
        <p:nvSpPr>
          <p:cNvPr id="31" name="AutoShape 8"/>
          <p:cNvSpPr>
            <a:spLocks noChangeAspect="1" noChangeArrowheads="1" noTextEdit="1"/>
          </p:cNvSpPr>
          <p:nvPr/>
        </p:nvSpPr>
        <p:spPr bwMode="auto">
          <a:xfrm>
            <a:off x="7569216" y="2654253"/>
            <a:ext cx="6137275" cy="992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000"/>
          </a:p>
        </p:txBody>
      </p:sp>
      <p:pic>
        <p:nvPicPr>
          <p:cNvPr id="38" name="Picture 3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8042" y="6450981"/>
            <a:ext cx="504000" cy="372309"/>
          </a:xfrm>
          <a:prstGeom prst="rect">
            <a:avLst/>
          </a:prstGeom>
        </p:spPr>
      </p:pic>
      <p:sp>
        <p:nvSpPr>
          <p:cNvPr id="24" name="Freeform 9"/>
          <p:cNvSpPr>
            <a:spLocks/>
          </p:cNvSpPr>
          <p:nvPr/>
        </p:nvSpPr>
        <p:spPr bwMode="auto">
          <a:xfrm rot="5400000">
            <a:off x="6222566" y="-105518"/>
            <a:ext cx="458787" cy="3865310"/>
          </a:xfrm>
          <a:custGeom>
            <a:avLst/>
            <a:gdLst>
              <a:gd name="T0" fmla="*/ 110 w 133"/>
              <a:gd name="T1" fmla="*/ 956 h 956"/>
              <a:gd name="T2" fmla="*/ 110 w 133"/>
              <a:gd name="T3" fmla="*/ 54 h 956"/>
              <a:gd name="T4" fmla="*/ 126 w 133"/>
              <a:gd name="T5" fmla="*/ 54 h 956"/>
              <a:gd name="T6" fmla="*/ 132 w 133"/>
              <a:gd name="T7" fmla="*/ 49 h 956"/>
              <a:gd name="T8" fmla="*/ 128 w 133"/>
              <a:gd name="T9" fmla="*/ 44 h 956"/>
              <a:gd name="T10" fmla="*/ 74 w 133"/>
              <a:gd name="T11" fmla="*/ 4 h 956"/>
              <a:gd name="T12" fmla="*/ 59 w 133"/>
              <a:gd name="T13" fmla="*/ 4 h 956"/>
              <a:gd name="T14" fmla="*/ 2 w 133"/>
              <a:gd name="T15" fmla="*/ 46 h 956"/>
              <a:gd name="T16" fmla="*/ 0 w 133"/>
              <a:gd name="T17" fmla="*/ 51 h 956"/>
              <a:gd name="T18" fmla="*/ 7 w 133"/>
              <a:gd name="T19" fmla="*/ 54 h 956"/>
              <a:gd name="T20" fmla="*/ 23 w 133"/>
              <a:gd name="T21" fmla="*/ 54 h 956"/>
              <a:gd name="T22" fmla="*/ 23 w 133"/>
              <a:gd name="T23" fmla="*/ 956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956">
                <a:moveTo>
                  <a:pt x="110" y="956"/>
                </a:moveTo>
                <a:cubicBezTo>
                  <a:pt x="110" y="54"/>
                  <a:pt x="110" y="54"/>
                  <a:pt x="110" y="54"/>
                </a:cubicBezTo>
                <a:cubicBezTo>
                  <a:pt x="110" y="54"/>
                  <a:pt x="120" y="54"/>
                  <a:pt x="126" y="54"/>
                </a:cubicBezTo>
                <a:cubicBezTo>
                  <a:pt x="130" y="54"/>
                  <a:pt x="133" y="51"/>
                  <a:pt x="132" y="49"/>
                </a:cubicBezTo>
                <a:cubicBezTo>
                  <a:pt x="132" y="46"/>
                  <a:pt x="128" y="44"/>
                  <a:pt x="128" y="44"/>
                </a:cubicBezTo>
                <a:cubicBezTo>
                  <a:pt x="74" y="4"/>
                  <a:pt x="74" y="4"/>
                  <a:pt x="74" y="4"/>
                </a:cubicBezTo>
                <a:cubicBezTo>
                  <a:pt x="66" y="0"/>
                  <a:pt x="59" y="4"/>
                  <a:pt x="59" y="4"/>
                </a:cubicBezTo>
                <a:cubicBezTo>
                  <a:pt x="2" y="46"/>
                  <a:pt x="2" y="46"/>
                  <a:pt x="2" y="46"/>
                </a:cubicBezTo>
                <a:cubicBezTo>
                  <a:pt x="2" y="46"/>
                  <a:pt x="0" y="48"/>
                  <a:pt x="0" y="51"/>
                </a:cubicBezTo>
                <a:cubicBezTo>
                  <a:pt x="1" y="54"/>
                  <a:pt x="7" y="54"/>
                  <a:pt x="7" y="54"/>
                </a:cubicBezTo>
                <a:cubicBezTo>
                  <a:pt x="23" y="54"/>
                  <a:pt x="23" y="54"/>
                  <a:pt x="23" y="54"/>
                </a:cubicBezTo>
                <a:cubicBezTo>
                  <a:pt x="23" y="956"/>
                  <a:pt x="23" y="956"/>
                  <a:pt x="23" y="956"/>
                </a:cubicBezTo>
              </a:path>
            </a:pathLst>
          </a:custGeom>
          <a:solidFill>
            <a:srgbClr val="00A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TextBox 24"/>
          <p:cNvSpPr txBox="1"/>
          <p:nvPr/>
        </p:nvSpPr>
        <p:spPr>
          <a:xfrm>
            <a:off x="9817768" y="1060598"/>
            <a:ext cx="564246" cy="532660"/>
          </a:xfrm>
          <a:prstGeom prst="rect">
            <a:avLst/>
          </a:prstGeom>
          <a:noFill/>
        </p:spPr>
        <p:txBody>
          <a:bodyPr wrap="square" lIns="0" tIns="0" rIns="0" bIns="0" rtlCol="0">
            <a:noAutofit/>
          </a:bodyPr>
          <a:lstStyle/>
          <a:p>
            <a:pPr algn="r"/>
            <a:r>
              <a:rPr lang="nl-NL" sz="2400" dirty="0">
                <a:solidFill>
                  <a:schemeClr val="accent5"/>
                </a:solidFill>
              </a:rPr>
              <a:t>Yes</a:t>
            </a:r>
          </a:p>
        </p:txBody>
      </p:sp>
      <p:sp>
        <p:nvSpPr>
          <p:cNvPr id="26" name="TextBox 25"/>
          <p:cNvSpPr txBox="1"/>
          <p:nvPr/>
        </p:nvSpPr>
        <p:spPr>
          <a:xfrm>
            <a:off x="9613447" y="1651127"/>
            <a:ext cx="768567" cy="532660"/>
          </a:xfrm>
          <a:prstGeom prst="rect">
            <a:avLst/>
          </a:prstGeom>
          <a:noFill/>
        </p:spPr>
        <p:txBody>
          <a:bodyPr wrap="square" lIns="0" tIns="0" rIns="0" bIns="0" rtlCol="0">
            <a:noAutofit/>
          </a:bodyPr>
          <a:lstStyle/>
          <a:p>
            <a:pPr algn="r"/>
            <a:r>
              <a:rPr lang="nl-NL" sz="2400" dirty="0">
                <a:solidFill>
                  <a:schemeClr val="accent5"/>
                </a:solidFill>
              </a:rPr>
              <a:t>No</a:t>
            </a:r>
          </a:p>
        </p:txBody>
      </p:sp>
      <p:sp>
        <p:nvSpPr>
          <p:cNvPr id="28" name="Title 1"/>
          <p:cNvSpPr txBox="1">
            <a:spLocks/>
          </p:cNvSpPr>
          <p:nvPr/>
        </p:nvSpPr>
        <p:spPr>
          <a:xfrm>
            <a:off x="9847193" y="1541583"/>
            <a:ext cx="753573" cy="459736"/>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r"/>
            <a:r>
              <a:rPr lang="en-GB" dirty="0"/>
              <a:t>47%</a:t>
            </a:r>
          </a:p>
        </p:txBody>
      </p:sp>
      <p:sp>
        <p:nvSpPr>
          <p:cNvPr id="29" name="Title 1"/>
          <p:cNvSpPr txBox="1">
            <a:spLocks/>
          </p:cNvSpPr>
          <p:nvPr/>
        </p:nvSpPr>
        <p:spPr>
          <a:xfrm>
            <a:off x="9855710" y="2423926"/>
            <a:ext cx="745056" cy="365657"/>
          </a:xfrm>
          <a:prstGeom prst="rect">
            <a:avLst/>
          </a:prstGeom>
          <a:noFill/>
        </p:spPr>
        <p:txBody>
          <a:bodyPr vert="horz" lIns="0" tIns="0" rIns="0" bIns="0" rtlCol="0" anchor="t" anchorCtr="0">
            <a:noAutofit/>
          </a:bodyPr>
          <a:lstStyle>
            <a:defPPr>
              <a:defRPr lang="en-US"/>
            </a:defPPr>
            <a:lvl1pPr algn="r">
              <a:lnSpc>
                <a:spcPct val="70000"/>
              </a:lnSpc>
              <a:spcBef>
                <a:spcPct val="0"/>
              </a:spcBef>
              <a:buNone/>
              <a:defRPr sz="5400">
                <a:solidFill>
                  <a:schemeClr val="bg1"/>
                </a:solidFill>
                <a:latin typeface="+mj-lt"/>
                <a:ea typeface="+mj-ea"/>
                <a:cs typeface="+mj-cs"/>
              </a:defRPr>
            </a:lvl1pPr>
          </a:lstStyle>
          <a:p>
            <a:r>
              <a:rPr lang="en-GB" dirty="0"/>
              <a:t>26%</a:t>
            </a:r>
          </a:p>
        </p:txBody>
      </p:sp>
      <p:sp>
        <p:nvSpPr>
          <p:cNvPr id="30" name="Freeform 9"/>
          <p:cNvSpPr>
            <a:spLocks/>
          </p:cNvSpPr>
          <p:nvPr/>
        </p:nvSpPr>
        <p:spPr bwMode="auto">
          <a:xfrm rot="5400000">
            <a:off x="6163190" y="410849"/>
            <a:ext cx="777600" cy="4536000"/>
          </a:xfrm>
          <a:custGeom>
            <a:avLst/>
            <a:gdLst>
              <a:gd name="T0" fmla="*/ 110 w 133"/>
              <a:gd name="T1" fmla="*/ 956 h 956"/>
              <a:gd name="T2" fmla="*/ 110 w 133"/>
              <a:gd name="T3" fmla="*/ 54 h 956"/>
              <a:gd name="T4" fmla="*/ 126 w 133"/>
              <a:gd name="T5" fmla="*/ 54 h 956"/>
              <a:gd name="T6" fmla="*/ 132 w 133"/>
              <a:gd name="T7" fmla="*/ 49 h 956"/>
              <a:gd name="T8" fmla="*/ 128 w 133"/>
              <a:gd name="T9" fmla="*/ 44 h 956"/>
              <a:gd name="T10" fmla="*/ 74 w 133"/>
              <a:gd name="T11" fmla="*/ 4 h 956"/>
              <a:gd name="T12" fmla="*/ 59 w 133"/>
              <a:gd name="T13" fmla="*/ 4 h 956"/>
              <a:gd name="T14" fmla="*/ 2 w 133"/>
              <a:gd name="T15" fmla="*/ 46 h 956"/>
              <a:gd name="T16" fmla="*/ 0 w 133"/>
              <a:gd name="T17" fmla="*/ 51 h 956"/>
              <a:gd name="T18" fmla="*/ 7 w 133"/>
              <a:gd name="T19" fmla="*/ 54 h 956"/>
              <a:gd name="T20" fmla="*/ 23 w 133"/>
              <a:gd name="T21" fmla="*/ 54 h 956"/>
              <a:gd name="T22" fmla="*/ 23 w 133"/>
              <a:gd name="T23" fmla="*/ 956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956">
                <a:moveTo>
                  <a:pt x="110" y="956"/>
                </a:moveTo>
                <a:cubicBezTo>
                  <a:pt x="110" y="54"/>
                  <a:pt x="110" y="54"/>
                  <a:pt x="110" y="54"/>
                </a:cubicBezTo>
                <a:cubicBezTo>
                  <a:pt x="110" y="54"/>
                  <a:pt x="120" y="54"/>
                  <a:pt x="126" y="54"/>
                </a:cubicBezTo>
                <a:cubicBezTo>
                  <a:pt x="130" y="54"/>
                  <a:pt x="133" y="51"/>
                  <a:pt x="132" y="49"/>
                </a:cubicBezTo>
                <a:cubicBezTo>
                  <a:pt x="132" y="46"/>
                  <a:pt x="128" y="44"/>
                  <a:pt x="128" y="44"/>
                </a:cubicBezTo>
                <a:cubicBezTo>
                  <a:pt x="74" y="4"/>
                  <a:pt x="74" y="4"/>
                  <a:pt x="74" y="4"/>
                </a:cubicBezTo>
                <a:cubicBezTo>
                  <a:pt x="66" y="0"/>
                  <a:pt x="59" y="4"/>
                  <a:pt x="59" y="4"/>
                </a:cubicBezTo>
                <a:cubicBezTo>
                  <a:pt x="2" y="46"/>
                  <a:pt x="2" y="46"/>
                  <a:pt x="2" y="46"/>
                </a:cubicBezTo>
                <a:cubicBezTo>
                  <a:pt x="2" y="46"/>
                  <a:pt x="0" y="48"/>
                  <a:pt x="0" y="51"/>
                </a:cubicBezTo>
                <a:cubicBezTo>
                  <a:pt x="1" y="54"/>
                  <a:pt x="7" y="54"/>
                  <a:pt x="7" y="54"/>
                </a:cubicBezTo>
                <a:cubicBezTo>
                  <a:pt x="23" y="54"/>
                  <a:pt x="23" y="54"/>
                  <a:pt x="23" y="54"/>
                </a:cubicBezTo>
                <a:cubicBezTo>
                  <a:pt x="23" y="956"/>
                  <a:pt x="23" y="956"/>
                  <a:pt x="23" y="956"/>
                </a:cubicBezTo>
              </a:path>
            </a:pathLst>
          </a:custGeom>
          <a:solidFill>
            <a:srgbClr val="BC204B"/>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34" name="TextBox 33"/>
          <p:cNvSpPr txBox="1"/>
          <p:nvPr/>
        </p:nvSpPr>
        <p:spPr>
          <a:xfrm>
            <a:off x="9883961" y="3923562"/>
            <a:ext cx="522034" cy="532660"/>
          </a:xfrm>
          <a:prstGeom prst="rect">
            <a:avLst/>
          </a:prstGeom>
          <a:noFill/>
        </p:spPr>
        <p:txBody>
          <a:bodyPr wrap="square" lIns="0" tIns="0" rIns="0" bIns="0" rtlCol="0">
            <a:noAutofit/>
          </a:bodyPr>
          <a:lstStyle/>
          <a:p>
            <a:pPr algn="r"/>
            <a:r>
              <a:rPr lang="nl-NL" sz="2400" dirty="0">
                <a:solidFill>
                  <a:schemeClr val="accent5"/>
                </a:solidFill>
              </a:rPr>
              <a:t>Yes</a:t>
            </a:r>
          </a:p>
        </p:txBody>
      </p:sp>
      <p:sp>
        <p:nvSpPr>
          <p:cNvPr id="35" name="TextBox 34"/>
          <p:cNvSpPr txBox="1"/>
          <p:nvPr/>
        </p:nvSpPr>
        <p:spPr>
          <a:xfrm>
            <a:off x="9637428" y="4514091"/>
            <a:ext cx="768567" cy="532660"/>
          </a:xfrm>
          <a:prstGeom prst="rect">
            <a:avLst/>
          </a:prstGeom>
          <a:noFill/>
        </p:spPr>
        <p:txBody>
          <a:bodyPr wrap="square" lIns="0" tIns="0" rIns="0" bIns="0" rtlCol="0">
            <a:noAutofit/>
          </a:bodyPr>
          <a:lstStyle/>
          <a:p>
            <a:pPr algn="r"/>
            <a:r>
              <a:rPr lang="nl-NL" sz="2400" dirty="0">
                <a:solidFill>
                  <a:schemeClr val="accent5"/>
                </a:solidFill>
              </a:rPr>
              <a:t>No</a:t>
            </a:r>
          </a:p>
        </p:txBody>
      </p:sp>
      <p:sp>
        <p:nvSpPr>
          <p:cNvPr id="36" name="Freeform 6"/>
          <p:cNvSpPr>
            <a:spLocks/>
          </p:cNvSpPr>
          <p:nvPr/>
        </p:nvSpPr>
        <p:spPr bwMode="auto">
          <a:xfrm rot="5400000">
            <a:off x="6523929" y="-807679"/>
            <a:ext cx="776123" cy="5256000"/>
          </a:xfrm>
          <a:custGeom>
            <a:avLst/>
            <a:gdLst>
              <a:gd name="T0" fmla="*/ 110 w 133"/>
              <a:gd name="T1" fmla="*/ 615 h 615"/>
              <a:gd name="T2" fmla="*/ 110 w 133"/>
              <a:gd name="T3" fmla="*/ 55 h 615"/>
              <a:gd name="T4" fmla="*/ 126 w 133"/>
              <a:gd name="T5" fmla="*/ 55 h 615"/>
              <a:gd name="T6" fmla="*/ 133 w 133"/>
              <a:gd name="T7" fmla="*/ 49 h 615"/>
              <a:gd name="T8" fmla="*/ 129 w 133"/>
              <a:gd name="T9" fmla="*/ 45 h 615"/>
              <a:gd name="T10" fmla="*/ 75 w 133"/>
              <a:gd name="T11" fmla="*/ 5 h 615"/>
              <a:gd name="T12" fmla="*/ 60 w 133"/>
              <a:gd name="T13" fmla="*/ 5 h 615"/>
              <a:gd name="T14" fmla="*/ 3 w 133"/>
              <a:gd name="T15" fmla="*/ 47 h 615"/>
              <a:gd name="T16" fmla="*/ 1 w 133"/>
              <a:gd name="T17" fmla="*/ 52 h 615"/>
              <a:gd name="T18" fmla="*/ 7 w 133"/>
              <a:gd name="T19" fmla="*/ 55 h 615"/>
              <a:gd name="T20" fmla="*/ 24 w 133"/>
              <a:gd name="T21" fmla="*/ 55 h 615"/>
              <a:gd name="T22" fmla="*/ 24 w 133"/>
              <a:gd name="T23" fmla="*/ 615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615">
                <a:moveTo>
                  <a:pt x="110" y="615"/>
                </a:moveTo>
                <a:cubicBezTo>
                  <a:pt x="110" y="55"/>
                  <a:pt x="110" y="55"/>
                  <a:pt x="110" y="55"/>
                </a:cubicBezTo>
                <a:cubicBezTo>
                  <a:pt x="110" y="55"/>
                  <a:pt x="121" y="55"/>
                  <a:pt x="126" y="55"/>
                </a:cubicBezTo>
                <a:cubicBezTo>
                  <a:pt x="130" y="55"/>
                  <a:pt x="133" y="52"/>
                  <a:pt x="133" y="49"/>
                </a:cubicBezTo>
                <a:cubicBezTo>
                  <a:pt x="132" y="47"/>
                  <a:pt x="129" y="45"/>
                  <a:pt x="129" y="45"/>
                </a:cubicBezTo>
                <a:cubicBezTo>
                  <a:pt x="75" y="5"/>
                  <a:pt x="75" y="5"/>
                  <a:pt x="75" y="5"/>
                </a:cubicBezTo>
                <a:cubicBezTo>
                  <a:pt x="67" y="0"/>
                  <a:pt x="60" y="5"/>
                  <a:pt x="60" y="5"/>
                </a:cubicBezTo>
                <a:cubicBezTo>
                  <a:pt x="3" y="47"/>
                  <a:pt x="3" y="47"/>
                  <a:pt x="3" y="47"/>
                </a:cubicBezTo>
                <a:cubicBezTo>
                  <a:pt x="3" y="47"/>
                  <a:pt x="0" y="48"/>
                  <a:pt x="1" y="52"/>
                </a:cubicBezTo>
                <a:cubicBezTo>
                  <a:pt x="1" y="55"/>
                  <a:pt x="7" y="55"/>
                  <a:pt x="7" y="55"/>
                </a:cubicBezTo>
                <a:cubicBezTo>
                  <a:pt x="24" y="55"/>
                  <a:pt x="24" y="55"/>
                  <a:pt x="24" y="55"/>
                </a:cubicBezTo>
                <a:cubicBezTo>
                  <a:pt x="24" y="615"/>
                  <a:pt x="24" y="615"/>
                  <a:pt x="24" y="615"/>
                </a:cubicBezTo>
              </a:path>
            </a:pathLst>
          </a:custGeom>
          <a:solidFill>
            <a:srgbClr val="EAAA00"/>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ctr"/>
          <a:lstStyle/>
          <a:p>
            <a:endParaRPr lang="en-US" dirty="0">
              <a:solidFill>
                <a:schemeClr val="bg1"/>
              </a:solidFill>
            </a:endParaRPr>
          </a:p>
        </p:txBody>
      </p:sp>
      <p:sp>
        <p:nvSpPr>
          <p:cNvPr id="3" name="TextBox 2"/>
          <p:cNvSpPr txBox="1"/>
          <p:nvPr/>
        </p:nvSpPr>
        <p:spPr>
          <a:xfrm>
            <a:off x="4445848" y="1592610"/>
            <a:ext cx="1699591" cy="350192"/>
          </a:xfrm>
          <a:prstGeom prst="rect">
            <a:avLst/>
          </a:prstGeom>
          <a:noFill/>
        </p:spPr>
        <p:txBody>
          <a:bodyPr wrap="square" lIns="0" tIns="0" rIns="0" bIns="0" rtlCol="0">
            <a:noAutofit/>
          </a:bodyPr>
          <a:lstStyle/>
          <a:p>
            <a:r>
              <a:rPr lang="nl-NL" sz="2800" dirty="0">
                <a:solidFill>
                  <a:schemeClr val="bg1"/>
                </a:solidFill>
              </a:rPr>
              <a:t>Yes</a:t>
            </a:r>
          </a:p>
        </p:txBody>
      </p:sp>
      <p:sp>
        <p:nvSpPr>
          <p:cNvPr id="37" name="TextBox 36"/>
          <p:cNvSpPr txBox="1"/>
          <p:nvPr/>
        </p:nvSpPr>
        <p:spPr>
          <a:xfrm>
            <a:off x="4445848" y="2458622"/>
            <a:ext cx="1699591" cy="350192"/>
          </a:xfrm>
          <a:prstGeom prst="rect">
            <a:avLst/>
          </a:prstGeom>
          <a:noFill/>
        </p:spPr>
        <p:txBody>
          <a:bodyPr wrap="square" lIns="0" tIns="0" rIns="0" bIns="0" rtlCol="0">
            <a:noAutofit/>
          </a:bodyPr>
          <a:lstStyle/>
          <a:p>
            <a:r>
              <a:rPr lang="nl-NL" sz="2800" dirty="0">
                <a:solidFill>
                  <a:schemeClr val="bg1"/>
                </a:solidFill>
              </a:rPr>
              <a:t>No</a:t>
            </a:r>
          </a:p>
        </p:txBody>
      </p:sp>
      <p:sp>
        <p:nvSpPr>
          <p:cNvPr id="17" name="Title 1"/>
          <p:cNvSpPr txBox="1">
            <a:spLocks/>
          </p:cNvSpPr>
          <p:nvPr/>
        </p:nvSpPr>
        <p:spPr>
          <a:xfrm>
            <a:off x="9855710" y="3346067"/>
            <a:ext cx="745056" cy="365657"/>
          </a:xfrm>
          <a:prstGeom prst="rect">
            <a:avLst/>
          </a:prstGeom>
          <a:noFill/>
        </p:spPr>
        <p:txBody>
          <a:bodyPr vert="horz" lIns="0" tIns="0" rIns="0" bIns="0" rtlCol="0" anchor="t" anchorCtr="0">
            <a:noAutofit/>
          </a:bodyPr>
          <a:lstStyle>
            <a:defPPr>
              <a:defRPr lang="en-US"/>
            </a:defPPr>
            <a:lvl1pPr algn="r">
              <a:lnSpc>
                <a:spcPct val="70000"/>
              </a:lnSpc>
              <a:spcBef>
                <a:spcPct val="0"/>
              </a:spcBef>
              <a:buNone/>
              <a:defRPr sz="5400">
                <a:solidFill>
                  <a:schemeClr val="bg1"/>
                </a:solidFill>
                <a:latin typeface="+mj-lt"/>
                <a:ea typeface="+mj-ea"/>
                <a:cs typeface="+mj-cs"/>
              </a:defRPr>
            </a:lvl1pPr>
          </a:lstStyle>
          <a:p>
            <a:r>
              <a:rPr lang="en-GB" dirty="0"/>
              <a:t>27%</a:t>
            </a:r>
          </a:p>
        </p:txBody>
      </p:sp>
      <p:sp>
        <p:nvSpPr>
          <p:cNvPr id="18" name="Freeform 9"/>
          <p:cNvSpPr>
            <a:spLocks/>
          </p:cNvSpPr>
          <p:nvPr/>
        </p:nvSpPr>
        <p:spPr bwMode="auto">
          <a:xfrm rot="5400000">
            <a:off x="6163190" y="1332990"/>
            <a:ext cx="777600" cy="4536000"/>
          </a:xfrm>
          <a:custGeom>
            <a:avLst/>
            <a:gdLst>
              <a:gd name="T0" fmla="*/ 110 w 133"/>
              <a:gd name="T1" fmla="*/ 956 h 956"/>
              <a:gd name="T2" fmla="*/ 110 w 133"/>
              <a:gd name="T3" fmla="*/ 54 h 956"/>
              <a:gd name="T4" fmla="*/ 126 w 133"/>
              <a:gd name="T5" fmla="*/ 54 h 956"/>
              <a:gd name="T6" fmla="*/ 132 w 133"/>
              <a:gd name="T7" fmla="*/ 49 h 956"/>
              <a:gd name="T8" fmla="*/ 128 w 133"/>
              <a:gd name="T9" fmla="*/ 44 h 956"/>
              <a:gd name="T10" fmla="*/ 74 w 133"/>
              <a:gd name="T11" fmla="*/ 4 h 956"/>
              <a:gd name="T12" fmla="*/ 59 w 133"/>
              <a:gd name="T13" fmla="*/ 4 h 956"/>
              <a:gd name="T14" fmla="*/ 2 w 133"/>
              <a:gd name="T15" fmla="*/ 46 h 956"/>
              <a:gd name="T16" fmla="*/ 0 w 133"/>
              <a:gd name="T17" fmla="*/ 51 h 956"/>
              <a:gd name="T18" fmla="*/ 7 w 133"/>
              <a:gd name="T19" fmla="*/ 54 h 956"/>
              <a:gd name="T20" fmla="*/ 23 w 133"/>
              <a:gd name="T21" fmla="*/ 54 h 956"/>
              <a:gd name="T22" fmla="*/ 23 w 133"/>
              <a:gd name="T23" fmla="*/ 956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956">
                <a:moveTo>
                  <a:pt x="110" y="956"/>
                </a:moveTo>
                <a:cubicBezTo>
                  <a:pt x="110" y="54"/>
                  <a:pt x="110" y="54"/>
                  <a:pt x="110" y="54"/>
                </a:cubicBezTo>
                <a:cubicBezTo>
                  <a:pt x="110" y="54"/>
                  <a:pt x="120" y="54"/>
                  <a:pt x="126" y="54"/>
                </a:cubicBezTo>
                <a:cubicBezTo>
                  <a:pt x="130" y="54"/>
                  <a:pt x="133" y="51"/>
                  <a:pt x="132" y="49"/>
                </a:cubicBezTo>
                <a:cubicBezTo>
                  <a:pt x="132" y="46"/>
                  <a:pt x="128" y="44"/>
                  <a:pt x="128" y="44"/>
                </a:cubicBezTo>
                <a:cubicBezTo>
                  <a:pt x="74" y="4"/>
                  <a:pt x="74" y="4"/>
                  <a:pt x="74" y="4"/>
                </a:cubicBezTo>
                <a:cubicBezTo>
                  <a:pt x="66" y="0"/>
                  <a:pt x="59" y="4"/>
                  <a:pt x="59" y="4"/>
                </a:cubicBezTo>
                <a:cubicBezTo>
                  <a:pt x="2" y="46"/>
                  <a:pt x="2" y="46"/>
                  <a:pt x="2" y="46"/>
                </a:cubicBezTo>
                <a:cubicBezTo>
                  <a:pt x="2" y="46"/>
                  <a:pt x="0" y="48"/>
                  <a:pt x="0" y="51"/>
                </a:cubicBezTo>
                <a:cubicBezTo>
                  <a:pt x="1" y="54"/>
                  <a:pt x="7" y="54"/>
                  <a:pt x="7" y="54"/>
                </a:cubicBezTo>
                <a:cubicBezTo>
                  <a:pt x="23" y="54"/>
                  <a:pt x="23" y="54"/>
                  <a:pt x="23" y="54"/>
                </a:cubicBezTo>
                <a:cubicBezTo>
                  <a:pt x="23" y="956"/>
                  <a:pt x="23" y="956"/>
                  <a:pt x="23" y="956"/>
                </a:cubicBezTo>
              </a:path>
            </a:pathLst>
          </a:custGeom>
          <a:solidFill>
            <a:srgbClr val="470A68"/>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9" name="TextBox 18"/>
          <p:cNvSpPr txBox="1"/>
          <p:nvPr/>
        </p:nvSpPr>
        <p:spPr>
          <a:xfrm>
            <a:off x="4357944" y="3353799"/>
            <a:ext cx="2828047" cy="350192"/>
          </a:xfrm>
          <a:prstGeom prst="rect">
            <a:avLst/>
          </a:prstGeom>
          <a:noFill/>
        </p:spPr>
        <p:txBody>
          <a:bodyPr wrap="square" lIns="0" tIns="0" rIns="0" bIns="0" rtlCol="0">
            <a:noAutofit/>
          </a:bodyPr>
          <a:lstStyle/>
          <a:p>
            <a:r>
              <a:rPr lang="nl-NL" sz="2800" dirty="0" err="1">
                <a:solidFill>
                  <a:schemeClr val="bg1"/>
                </a:solidFill>
              </a:rPr>
              <a:t>Not</a:t>
            </a:r>
            <a:r>
              <a:rPr lang="nl-NL" sz="2800" dirty="0">
                <a:solidFill>
                  <a:schemeClr val="bg1"/>
                </a:solidFill>
              </a:rPr>
              <a:t> </a:t>
            </a:r>
            <a:r>
              <a:rPr lang="nl-NL" sz="2800" dirty="0" err="1">
                <a:solidFill>
                  <a:schemeClr val="bg1"/>
                </a:solidFill>
              </a:rPr>
              <a:t>decided</a:t>
            </a:r>
            <a:r>
              <a:rPr lang="nl-NL" sz="2800" dirty="0">
                <a:solidFill>
                  <a:schemeClr val="bg1"/>
                </a:solidFill>
              </a:rPr>
              <a:t> </a:t>
            </a:r>
            <a:r>
              <a:rPr lang="nl-NL" sz="2800" dirty="0" err="1">
                <a:solidFill>
                  <a:schemeClr val="bg1"/>
                </a:solidFill>
              </a:rPr>
              <a:t>yet</a:t>
            </a:r>
            <a:endParaRPr lang="nl-NL" sz="2800" dirty="0">
              <a:solidFill>
                <a:schemeClr val="bg1"/>
              </a:solidFill>
            </a:endParaRPr>
          </a:p>
        </p:txBody>
      </p:sp>
    </p:spTree>
    <p:extLst>
      <p:ext uri="{BB962C8B-B14F-4D97-AF65-F5344CB8AC3E}">
        <p14:creationId xmlns:p14="http://schemas.microsoft.com/office/powerpoint/2010/main" val="3677369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1" y="0"/>
            <a:ext cx="3600000" cy="6858000"/>
          </a:xfrm>
          <a:prstGeom prst="rect">
            <a:avLst/>
          </a:prstGeom>
          <a:solidFill>
            <a:srgbClr val="470A6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l"/>
            <a:endParaRPr lang="nl-NL" sz="1500" dirty="0">
              <a:solidFill>
                <a:schemeClr val="bg1"/>
              </a:solidFill>
            </a:endParaRPr>
          </a:p>
        </p:txBody>
      </p:sp>
      <p:sp>
        <p:nvSpPr>
          <p:cNvPr id="33" name="Title 6"/>
          <p:cNvSpPr>
            <a:spLocks noGrp="1"/>
          </p:cNvSpPr>
          <p:nvPr>
            <p:ph type="title"/>
          </p:nvPr>
        </p:nvSpPr>
        <p:spPr>
          <a:xfrm>
            <a:off x="353199" y="555473"/>
            <a:ext cx="2969025" cy="4661322"/>
          </a:xfrm>
        </p:spPr>
        <p:txBody>
          <a:bodyPr/>
          <a:lstStyle/>
          <a:p>
            <a:r>
              <a:rPr lang="en-US" sz="6000" dirty="0"/>
              <a:t>Do you believe Belgium has become a more competitive country over the last 5 years?</a:t>
            </a:r>
            <a:endParaRPr lang="nl-NL" sz="6000" dirty="0"/>
          </a:p>
        </p:txBody>
      </p:sp>
      <p:sp>
        <p:nvSpPr>
          <p:cNvPr id="31" name="AutoShape 8"/>
          <p:cNvSpPr>
            <a:spLocks noChangeAspect="1" noChangeArrowheads="1" noTextEdit="1"/>
          </p:cNvSpPr>
          <p:nvPr/>
        </p:nvSpPr>
        <p:spPr bwMode="auto">
          <a:xfrm>
            <a:off x="7569216" y="2654253"/>
            <a:ext cx="6137275" cy="992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000"/>
          </a:p>
        </p:txBody>
      </p:sp>
      <p:pic>
        <p:nvPicPr>
          <p:cNvPr id="38" name="Picture 3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8042" y="6450981"/>
            <a:ext cx="504000" cy="372309"/>
          </a:xfrm>
          <a:prstGeom prst="rect">
            <a:avLst/>
          </a:prstGeom>
        </p:spPr>
      </p:pic>
      <p:sp>
        <p:nvSpPr>
          <p:cNvPr id="24" name="Freeform 9"/>
          <p:cNvSpPr>
            <a:spLocks/>
          </p:cNvSpPr>
          <p:nvPr/>
        </p:nvSpPr>
        <p:spPr bwMode="auto">
          <a:xfrm rot="5400000">
            <a:off x="6222566" y="-105518"/>
            <a:ext cx="458787" cy="3865310"/>
          </a:xfrm>
          <a:custGeom>
            <a:avLst/>
            <a:gdLst>
              <a:gd name="T0" fmla="*/ 110 w 133"/>
              <a:gd name="T1" fmla="*/ 956 h 956"/>
              <a:gd name="T2" fmla="*/ 110 w 133"/>
              <a:gd name="T3" fmla="*/ 54 h 956"/>
              <a:gd name="T4" fmla="*/ 126 w 133"/>
              <a:gd name="T5" fmla="*/ 54 h 956"/>
              <a:gd name="T6" fmla="*/ 132 w 133"/>
              <a:gd name="T7" fmla="*/ 49 h 956"/>
              <a:gd name="T8" fmla="*/ 128 w 133"/>
              <a:gd name="T9" fmla="*/ 44 h 956"/>
              <a:gd name="T10" fmla="*/ 74 w 133"/>
              <a:gd name="T11" fmla="*/ 4 h 956"/>
              <a:gd name="T12" fmla="*/ 59 w 133"/>
              <a:gd name="T13" fmla="*/ 4 h 956"/>
              <a:gd name="T14" fmla="*/ 2 w 133"/>
              <a:gd name="T15" fmla="*/ 46 h 956"/>
              <a:gd name="T16" fmla="*/ 0 w 133"/>
              <a:gd name="T17" fmla="*/ 51 h 956"/>
              <a:gd name="T18" fmla="*/ 7 w 133"/>
              <a:gd name="T19" fmla="*/ 54 h 956"/>
              <a:gd name="T20" fmla="*/ 23 w 133"/>
              <a:gd name="T21" fmla="*/ 54 h 956"/>
              <a:gd name="T22" fmla="*/ 23 w 133"/>
              <a:gd name="T23" fmla="*/ 956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956">
                <a:moveTo>
                  <a:pt x="110" y="956"/>
                </a:moveTo>
                <a:cubicBezTo>
                  <a:pt x="110" y="54"/>
                  <a:pt x="110" y="54"/>
                  <a:pt x="110" y="54"/>
                </a:cubicBezTo>
                <a:cubicBezTo>
                  <a:pt x="110" y="54"/>
                  <a:pt x="120" y="54"/>
                  <a:pt x="126" y="54"/>
                </a:cubicBezTo>
                <a:cubicBezTo>
                  <a:pt x="130" y="54"/>
                  <a:pt x="133" y="51"/>
                  <a:pt x="132" y="49"/>
                </a:cubicBezTo>
                <a:cubicBezTo>
                  <a:pt x="132" y="46"/>
                  <a:pt x="128" y="44"/>
                  <a:pt x="128" y="44"/>
                </a:cubicBezTo>
                <a:cubicBezTo>
                  <a:pt x="74" y="4"/>
                  <a:pt x="74" y="4"/>
                  <a:pt x="74" y="4"/>
                </a:cubicBezTo>
                <a:cubicBezTo>
                  <a:pt x="66" y="0"/>
                  <a:pt x="59" y="4"/>
                  <a:pt x="59" y="4"/>
                </a:cubicBezTo>
                <a:cubicBezTo>
                  <a:pt x="2" y="46"/>
                  <a:pt x="2" y="46"/>
                  <a:pt x="2" y="46"/>
                </a:cubicBezTo>
                <a:cubicBezTo>
                  <a:pt x="2" y="46"/>
                  <a:pt x="0" y="48"/>
                  <a:pt x="0" y="51"/>
                </a:cubicBezTo>
                <a:cubicBezTo>
                  <a:pt x="1" y="54"/>
                  <a:pt x="7" y="54"/>
                  <a:pt x="7" y="54"/>
                </a:cubicBezTo>
                <a:cubicBezTo>
                  <a:pt x="23" y="54"/>
                  <a:pt x="23" y="54"/>
                  <a:pt x="23" y="54"/>
                </a:cubicBezTo>
                <a:cubicBezTo>
                  <a:pt x="23" y="956"/>
                  <a:pt x="23" y="956"/>
                  <a:pt x="23" y="956"/>
                </a:cubicBezTo>
              </a:path>
            </a:pathLst>
          </a:custGeom>
          <a:solidFill>
            <a:srgbClr val="00A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TextBox 24"/>
          <p:cNvSpPr txBox="1"/>
          <p:nvPr/>
        </p:nvSpPr>
        <p:spPr>
          <a:xfrm>
            <a:off x="9817768" y="1060598"/>
            <a:ext cx="564246" cy="532660"/>
          </a:xfrm>
          <a:prstGeom prst="rect">
            <a:avLst/>
          </a:prstGeom>
          <a:noFill/>
        </p:spPr>
        <p:txBody>
          <a:bodyPr wrap="square" lIns="0" tIns="0" rIns="0" bIns="0" rtlCol="0">
            <a:noAutofit/>
          </a:bodyPr>
          <a:lstStyle/>
          <a:p>
            <a:pPr algn="r"/>
            <a:r>
              <a:rPr lang="nl-NL" sz="2400" dirty="0">
                <a:solidFill>
                  <a:schemeClr val="accent5"/>
                </a:solidFill>
              </a:rPr>
              <a:t>Yes</a:t>
            </a:r>
          </a:p>
        </p:txBody>
      </p:sp>
      <p:sp>
        <p:nvSpPr>
          <p:cNvPr id="26" name="TextBox 25"/>
          <p:cNvSpPr txBox="1"/>
          <p:nvPr/>
        </p:nvSpPr>
        <p:spPr>
          <a:xfrm>
            <a:off x="9613447" y="1651127"/>
            <a:ext cx="768567" cy="532660"/>
          </a:xfrm>
          <a:prstGeom prst="rect">
            <a:avLst/>
          </a:prstGeom>
          <a:noFill/>
        </p:spPr>
        <p:txBody>
          <a:bodyPr wrap="square" lIns="0" tIns="0" rIns="0" bIns="0" rtlCol="0">
            <a:noAutofit/>
          </a:bodyPr>
          <a:lstStyle/>
          <a:p>
            <a:pPr algn="r"/>
            <a:r>
              <a:rPr lang="nl-NL" sz="2400" dirty="0">
                <a:solidFill>
                  <a:schemeClr val="accent5"/>
                </a:solidFill>
              </a:rPr>
              <a:t>No</a:t>
            </a:r>
          </a:p>
        </p:txBody>
      </p:sp>
      <p:sp>
        <p:nvSpPr>
          <p:cNvPr id="28" name="Title 1"/>
          <p:cNvSpPr txBox="1">
            <a:spLocks/>
          </p:cNvSpPr>
          <p:nvPr/>
        </p:nvSpPr>
        <p:spPr>
          <a:xfrm>
            <a:off x="9847193" y="1541583"/>
            <a:ext cx="753573" cy="459736"/>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r"/>
            <a:r>
              <a:rPr lang="en-GB" dirty="0"/>
              <a:t>58%</a:t>
            </a:r>
          </a:p>
        </p:txBody>
      </p:sp>
      <p:sp>
        <p:nvSpPr>
          <p:cNvPr id="29" name="Title 1"/>
          <p:cNvSpPr txBox="1">
            <a:spLocks/>
          </p:cNvSpPr>
          <p:nvPr/>
        </p:nvSpPr>
        <p:spPr>
          <a:xfrm>
            <a:off x="9855710" y="2423926"/>
            <a:ext cx="745056" cy="365657"/>
          </a:xfrm>
          <a:prstGeom prst="rect">
            <a:avLst/>
          </a:prstGeom>
          <a:noFill/>
        </p:spPr>
        <p:txBody>
          <a:bodyPr vert="horz" lIns="0" tIns="0" rIns="0" bIns="0" rtlCol="0" anchor="t" anchorCtr="0">
            <a:noAutofit/>
          </a:bodyPr>
          <a:lstStyle>
            <a:defPPr>
              <a:defRPr lang="en-US"/>
            </a:defPPr>
            <a:lvl1pPr algn="r">
              <a:lnSpc>
                <a:spcPct val="70000"/>
              </a:lnSpc>
              <a:spcBef>
                <a:spcPct val="0"/>
              </a:spcBef>
              <a:buNone/>
              <a:defRPr sz="5400">
                <a:solidFill>
                  <a:schemeClr val="bg1"/>
                </a:solidFill>
                <a:latin typeface="+mj-lt"/>
                <a:ea typeface="+mj-ea"/>
                <a:cs typeface="+mj-cs"/>
              </a:defRPr>
            </a:lvl1pPr>
          </a:lstStyle>
          <a:p>
            <a:r>
              <a:rPr lang="en-GB" dirty="0"/>
              <a:t>42%</a:t>
            </a:r>
          </a:p>
        </p:txBody>
      </p:sp>
      <p:sp>
        <p:nvSpPr>
          <p:cNvPr id="30" name="Freeform 9"/>
          <p:cNvSpPr>
            <a:spLocks/>
          </p:cNvSpPr>
          <p:nvPr/>
        </p:nvSpPr>
        <p:spPr bwMode="auto">
          <a:xfrm rot="5400000">
            <a:off x="6163190" y="410849"/>
            <a:ext cx="777600" cy="4536000"/>
          </a:xfrm>
          <a:custGeom>
            <a:avLst/>
            <a:gdLst>
              <a:gd name="T0" fmla="*/ 110 w 133"/>
              <a:gd name="T1" fmla="*/ 956 h 956"/>
              <a:gd name="T2" fmla="*/ 110 w 133"/>
              <a:gd name="T3" fmla="*/ 54 h 956"/>
              <a:gd name="T4" fmla="*/ 126 w 133"/>
              <a:gd name="T5" fmla="*/ 54 h 956"/>
              <a:gd name="T6" fmla="*/ 132 w 133"/>
              <a:gd name="T7" fmla="*/ 49 h 956"/>
              <a:gd name="T8" fmla="*/ 128 w 133"/>
              <a:gd name="T9" fmla="*/ 44 h 956"/>
              <a:gd name="T10" fmla="*/ 74 w 133"/>
              <a:gd name="T11" fmla="*/ 4 h 956"/>
              <a:gd name="T12" fmla="*/ 59 w 133"/>
              <a:gd name="T13" fmla="*/ 4 h 956"/>
              <a:gd name="T14" fmla="*/ 2 w 133"/>
              <a:gd name="T15" fmla="*/ 46 h 956"/>
              <a:gd name="T16" fmla="*/ 0 w 133"/>
              <a:gd name="T17" fmla="*/ 51 h 956"/>
              <a:gd name="T18" fmla="*/ 7 w 133"/>
              <a:gd name="T19" fmla="*/ 54 h 956"/>
              <a:gd name="T20" fmla="*/ 23 w 133"/>
              <a:gd name="T21" fmla="*/ 54 h 956"/>
              <a:gd name="T22" fmla="*/ 23 w 133"/>
              <a:gd name="T23" fmla="*/ 956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956">
                <a:moveTo>
                  <a:pt x="110" y="956"/>
                </a:moveTo>
                <a:cubicBezTo>
                  <a:pt x="110" y="54"/>
                  <a:pt x="110" y="54"/>
                  <a:pt x="110" y="54"/>
                </a:cubicBezTo>
                <a:cubicBezTo>
                  <a:pt x="110" y="54"/>
                  <a:pt x="120" y="54"/>
                  <a:pt x="126" y="54"/>
                </a:cubicBezTo>
                <a:cubicBezTo>
                  <a:pt x="130" y="54"/>
                  <a:pt x="133" y="51"/>
                  <a:pt x="132" y="49"/>
                </a:cubicBezTo>
                <a:cubicBezTo>
                  <a:pt x="132" y="46"/>
                  <a:pt x="128" y="44"/>
                  <a:pt x="128" y="44"/>
                </a:cubicBezTo>
                <a:cubicBezTo>
                  <a:pt x="74" y="4"/>
                  <a:pt x="74" y="4"/>
                  <a:pt x="74" y="4"/>
                </a:cubicBezTo>
                <a:cubicBezTo>
                  <a:pt x="66" y="0"/>
                  <a:pt x="59" y="4"/>
                  <a:pt x="59" y="4"/>
                </a:cubicBezTo>
                <a:cubicBezTo>
                  <a:pt x="2" y="46"/>
                  <a:pt x="2" y="46"/>
                  <a:pt x="2" y="46"/>
                </a:cubicBezTo>
                <a:cubicBezTo>
                  <a:pt x="2" y="46"/>
                  <a:pt x="0" y="48"/>
                  <a:pt x="0" y="51"/>
                </a:cubicBezTo>
                <a:cubicBezTo>
                  <a:pt x="1" y="54"/>
                  <a:pt x="7" y="54"/>
                  <a:pt x="7" y="54"/>
                </a:cubicBezTo>
                <a:cubicBezTo>
                  <a:pt x="23" y="54"/>
                  <a:pt x="23" y="54"/>
                  <a:pt x="23" y="54"/>
                </a:cubicBezTo>
                <a:cubicBezTo>
                  <a:pt x="23" y="956"/>
                  <a:pt x="23" y="956"/>
                  <a:pt x="23" y="956"/>
                </a:cubicBezTo>
              </a:path>
            </a:pathLst>
          </a:custGeom>
          <a:solidFill>
            <a:srgbClr val="BC204B"/>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34" name="TextBox 33"/>
          <p:cNvSpPr txBox="1"/>
          <p:nvPr/>
        </p:nvSpPr>
        <p:spPr>
          <a:xfrm>
            <a:off x="9883961" y="3923562"/>
            <a:ext cx="522034" cy="532660"/>
          </a:xfrm>
          <a:prstGeom prst="rect">
            <a:avLst/>
          </a:prstGeom>
          <a:noFill/>
        </p:spPr>
        <p:txBody>
          <a:bodyPr wrap="square" lIns="0" tIns="0" rIns="0" bIns="0" rtlCol="0">
            <a:noAutofit/>
          </a:bodyPr>
          <a:lstStyle/>
          <a:p>
            <a:pPr algn="r"/>
            <a:r>
              <a:rPr lang="nl-NL" sz="2400" dirty="0">
                <a:solidFill>
                  <a:schemeClr val="accent5"/>
                </a:solidFill>
              </a:rPr>
              <a:t>Yes</a:t>
            </a:r>
          </a:p>
        </p:txBody>
      </p:sp>
      <p:sp>
        <p:nvSpPr>
          <p:cNvPr id="35" name="TextBox 34"/>
          <p:cNvSpPr txBox="1"/>
          <p:nvPr/>
        </p:nvSpPr>
        <p:spPr>
          <a:xfrm>
            <a:off x="9637428" y="4514091"/>
            <a:ext cx="768567" cy="532660"/>
          </a:xfrm>
          <a:prstGeom prst="rect">
            <a:avLst/>
          </a:prstGeom>
          <a:noFill/>
        </p:spPr>
        <p:txBody>
          <a:bodyPr wrap="square" lIns="0" tIns="0" rIns="0" bIns="0" rtlCol="0">
            <a:noAutofit/>
          </a:bodyPr>
          <a:lstStyle/>
          <a:p>
            <a:pPr algn="r"/>
            <a:r>
              <a:rPr lang="nl-NL" sz="2400" dirty="0">
                <a:solidFill>
                  <a:schemeClr val="accent5"/>
                </a:solidFill>
              </a:rPr>
              <a:t>No</a:t>
            </a:r>
          </a:p>
        </p:txBody>
      </p:sp>
      <p:sp>
        <p:nvSpPr>
          <p:cNvPr id="36" name="Freeform 6"/>
          <p:cNvSpPr>
            <a:spLocks/>
          </p:cNvSpPr>
          <p:nvPr/>
        </p:nvSpPr>
        <p:spPr bwMode="auto">
          <a:xfrm rot="5400000">
            <a:off x="6523929" y="-807679"/>
            <a:ext cx="776123" cy="5256000"/>
          </a:xfrm>
          <a:custGeom>
            <a:avLst/>
            <a:gdLst>
              <a:gd name="T0" fmla="*/ 110 w 133"/>
              <a:gd name="T1" fmla="*/ 615 h 615"/>
              <a:gd name="T2" fmla="*/ 110 w 133"/>
              <a:gd name="T3" fmla="*/ 55 h 615"/>
              <a:gd name="T4" fmla="*/ 126 w 133"/>
              <a:gd name="T5" fmla="*/ 55 h 615"/>
              <a:gd name="T6" fmla="*/ 133 w 133"/>
              <a:gd name="T7" fmla="*/ 49 h 615"/>
              <a:gd name="T8" fmla="*/ 129 w 133"/>
              <a:gd name="T9" fmla="*/ 45 h 615"/>
              <a:gd name="T10" fmla="*/ 75 w 133"/>
              <a:gd name="T11" fmla="*/ 5 h 615"/>
              <a:gd name="T12" fmla="*/ 60 w 133"/>
              <a:gd name="T13" fmla="*/ 5 h 615"/>
              <a:gd name="T14" fmla="*/ 3 w 133"/>
              <a:gd name="T15" fmla="*/ 47 h 615"/>
              <a:gd name="T16" fmla="*/ 1 w 133"/>
              <a:gd name="T17" fmla="*/ 52 h 615"/>
              <a:gd name="T18" fmla="*/ 7 w 133"/>
              <a:gd name="T19" fmla="*/ 55 h 615"/>
              <a:gd name="T20" fmla="*/ 24 w 133"/>
              <a:gd name="T21" fmla="*/ 55 h 615"/>
              <a:gd name="T22" fmla="*/ 24 w 133"/>
              <a:gd name="T23" fmla="*/ 615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615">
                <a:moveTo>
                  <a:pt x="110" y="615"/>
                </a:moveTo>
                <a:cubicBezTo>
                  <a:pt x="110" y="55"/>
                  <a:pt x="110" y="55"/>
                  <a:pt x="110" y="55"/>
                </a:cubicBezTo>
                <a:cubicBezTo>
                  <a:pt x="110" y="55"/>
                  <a:pt x="121" y="55"/>
                  <a:pt x="126" y="55"/>
                </a:cubicBezTo>
                <a:cubicBezTo>
                  <a:pt x="130" y="55"/>
                  <a:pt x="133" y="52"/>
                  <a:pt x="133" y="49"/>
                </a:cubicBezTo>
                <a:cubicBezTo>
                  <a:pt x="132" y="47"/>
                  <a:pt x="129" y="45"/>
                  <a:pt x="129" y="45"/>
                </a:cubicBezTo>
                <a:cubicBezTo>
                  <a:pt x="75" y="5"/>
                  <a:pt x="75" y="5"/>
                  <a:pt x="75" y="5"/>
                </a:cubicBezTo>
                <a:cubicBezTo>
                  <a:pt x="67" y="0"/>
                  <a:pt x="60" y="5"/>
                  <a:pt x="60" y="5"/>
                </a:cubicBezTo>
                <a:cubicBezTo>
                  <a:pt x="3" y="47"/>
                  <a:pt x="3" y="47"/>
                  <a:pt x="3" y="47"/>
                </a:cubicBezTo>
                <a:cubicBezTo>
                  <a:pt x="3" y="47"/>
                  <a:pt x="0" y="48"/>
                  <a:pt x="1" y="52"/>
                </a:cubicBezTo>
                <a:cubicBezTo>
                  <a:pt x="1" y="55"/>
                  <a:pt x="7" y="55"/>
                  <a:pt x="7" y="55"/>
                </a:cubicBezTo>
                <a:cubicBezTo>
                  <a:pt x="24" y="55"/>
                  <a:pt x="24" y="55"/>
                  <a:pt x="24" y="55"/>
                </a:cubicBezTo>
                <a:cubicBezTo>
                  <a:pt x="24" y="615"/>
                  <a:pt x="24" y="615"/>
                  <a:pt x="24" y="615"/>
                </a:cubicBezTo>
              </a:path>
            </a:pathLst>
          </a:custGeom>
          <a:solidFill>
            <a:srgbClr val="EAAA00"/>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ctr"/>
          <a:lstStyle/>
          <a:p>
            <a:endParaRPr lang="en-US" dirty="0">
              <a:solidFill>
                <a:schemeClr val="bg1"/>
              </a:solidFill>
            </a:endParaRPr>
          </a:p>
        </p:txBody>
      </p:sp>
      <p:sp>
        <p:nvSpPr>
          <p:cNvPr id="3" name="TextBox 2"/>
          <p:cNvSpPr txBox="1"/>
          <p:nvPr/>
        </p:nvSpPr>
        <p:spPr>
          <a:xfrm>
            <a:off x="4445848" y="1592610"/>
            <a:ext cx="1699591" cy="350192"/>
          </a:xfrm>
          <a:prstGeom prst="rect">
            <a:avLst/>
          </a:prstGeom>
          <a:noFill/>
        </p:spPr>
        <p:txBody>
          <a:bodyPr wrap="square" lIns="0" tIns="0" rIns="0" bIns="0" rtlCol="0">
            <a:noAutofit/>
          </a:bodyPr>
          <a:lstStyle/>
          <a:p>
            <a:r>
              <a:rPr lang="nl-NL" sz="2800" dirty="0">
                <a:solidFill>
                  <a:schemeClr val="bg1"/>
                </a:solidFill>
              </a:rPr>
              <a:t>Yes</a:t>
            </a:r>
          </a:p>
        </p:txBody>
      </p:sp>
      <p:sp>
        <p:nvSpPr>
          <p:cNvPr id="37" name="TextBox 36"/>
          <p:cNvSpPr txBox="1"/>
          <p:nvPr/>
        </p:nvSpPr>
        <p:spPr>
          <a:xfrm>
            <a:off x="4445848" y="2458622"/>
            <a:ext cx="1699591" cy="350192"/>
          </a:xfrm>
          <a:prstGeom prst="rect">
            <a:avLst/>
          </a:prstGeom>
          <a:noFill/>
        </p:spPr>
        <p:txBody>
          <a:bodyPr wrap="square" lIns="0" tIns="0" rIns="0" bIns="0" rtlCol="0">
            <a:noAutofit/>
          </a:bodyPr>
          <a:lstStyle/>
          <a:p>
            <a:r>
              <a:rPr lang="nl-NL" sz="2800" dirty="0">
                <a:solidFill>
                  <a:schemeClr val="bg1"/>
                </a:solidFill>
              </a:rPr>
              <a:t>No</a:t>
            </a:r>
          </a:p>
        </p:txBody>
      </p:sp>
    </p:spTree>
    <p:extLst>
      <p:ext uri="{BB962C8B-B14F-4D97-AF65-F5344CB8AC3E}">
        <p14:creationId xmlns:p14="http://schemas.microsoft.com/office/powerpoint/2010/main" val="42341726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64477" y="1124858"/>
            <a:ext cx="5472456" cy="2567835"/>
          </a:xfrm>
        </p:spPr>
        <p:txBody>
          <a:bodyPr/>
          <a:lstStyle/>
          <a:p>
            <a:r>
              <a:rPr lang="nl-NL" sz="9600" dirty="0" err="1"/>
              <a:t>Thank</a:t>
            </a:r>
            <a:r>
              <a:rPr lang="nl-NL" sz="9600" dirty="0"/>
              <a:t> </a:t>
            </a:r>
            <a:r>
              <a:rPr lang="nl-NL" sz="9600" dirty="0" err="1"/>
              <a:t>you</a:t>
            </a:r>
            <a:r>
              <a:rPr lang="nl-NL" sz="9600" dirty="0"/>
              <a:t> </a:t>
            </a:r>
            <a:br>
              <a:rPr lang="nl-NL" sz="9600" dirty="0"/>
            </a:br>
            <a:r>
              <a:rPr lang="nl-NL" sz="9600" dirty="0"/>
              <a:t>for </a:t>
            </a:r>
            <a:r>
              <a:rPr lang="nl-NL" sz="9600" dirty="0" err="1"/>
              <a:t>your</a:t>
            </a:r>
            <a:r>
              <a:rPr lang="nl-NL" sz="9600" dirty="0"/>
              <a:t> attention</a:t>
            </a:r>
            <a:br>
              <a:rPr lang="nl-NL" sz="9600" dirty="0"/>
            </a:br>
            <a:endParaRPr lang="nl-NL" sz="9600"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01393" y="5479241"/>
            <a:ext cx="1866452" cy="1378759"/>
          </a:xfrm>
          <a:prstGeom prst="rect">
            <a:avLst/>
          </a:prstGeom>
        </p:spPr>
      </p:pic>
    </p:spTree>
    <p:extLst>
      <p:ext uri="{BB962C8B-B14F-4D97-AF65-F5344CB8AC3E}">
        <p14:creationId xmlns:p14="http://schemas.microsoft.com/office/powerpoint/2010/main" val="4260178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6745001" y="3138260"/>
            <a:ext cx="1980000" cy="0"/>
          </a:xfrm>
          <a:prstGeom prst="line">
            <a:avLst/>
          </a:prstGeom>
          <a:ln w="6350">
            <a:solidFill>
              <a:srgbClr val="470A68"/>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6861719" y="3564975"/>
            <a:ext cx="1872000" cy="0"/>
          </a:xfrm>
          <a:prstGeom prst="line">
            <a:avLst/>
          </a:prstGeom>
          <a:ln w="6350">
            <a:solidFill>
              <a:srgbClr val="470A68"/>
            </a:solidFill>
            <a:prstDash val="sysDot"/>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6447711" y="3991690"/>
            <a:ext cx="2304000" cy="0"/>
          </a:xfrm>
          <a:prstGeom prst="line">
            <a:avLst/>
          </a:prstGeom>
          <a:ln w="6350">
            <a:solidFill>
              <a:srgbClr val="470A68"/>
            </a:solidFill>
            <a:prstDash val="sysDot"/>
          </a:ln>
        </p:spPr>
        <p:style>
          <a:lnRef idx="1">
            <a:schemeClr val="accent1"/>
          </a:lnRef>
          <a:fillRef idx="0">
            <a:schemeClr val="accent1"/>
          </a:fillRef>
          <a:effectRef idx="0">
            <a:schemeClr val="accent1"/>
          </a:effectRef>
          <a:fontRef idx="minor">
            <a:schemeClr val="tx1"/>
          </a:fontRef>
        </p:style>
      </p:cxnSp>
      <p:sp>
        <p:nvSpPr>
          <p:cNvPr id="13" name="object 49"/>
          <p:cNvSpPr txBox="1"/>
          <p:nvPr/>
        </p:nvSpPr>
        <p:spPr>
          <a:xfrm>
            <a:off x="6822325" y="2875494"/>
            <a:ext cx="1912877" cy="215444"/>
          </a:xfrm>
          <a:prstGeom prst="rect">
            <a:avLst/>
          </a:prstGeom>
        </p:spPr>
        <p:txBody>
          <a:bodyPr vert="horz" wrap="square" lIns="0" tIns="0" rIns="0" bIns="0" rtlCol="0">
            <a:spAutoFit/>
          </a:bodyPr>
          <a:lstStyle/>
          <a:p>
            <a:pPr marL="12700">
              <a:lnSpc>
                <a:spcPct val="100000"/>
              </a:lnSpc>
            </a:pPr>
            <a:r>
              <a:rPr lang="en-US" sz="1400" spc="-15" dirty="0">
                <a:solidFill>
                  <a:srgbClr val="702784"/>
                </a:solidFill>
                <a:cs typeface="Univers LT Std 45 Light"/>
              </a:rPr>
              <a:t>Less than 20 years </a:t>
            </a:r>
            <a:r>
              <a:rPr lang="en-US" sz="1400" b="1" spc="-15" dirty="0">
                <a:solidFill>
                  <a:srgbClr val="702784"/>
                </a:solidFill>
                <a:cs typeface="Univers LT Std 45 Light"/>
              </a:rPr>
              <a:t>16%</a:t>
            </a:r>
            <a:endParaRPr sz="1400" b="1" dirty="0">
              <a:cs typeface="Univers LT Std 45 Light"/>
            </a:endParaRPr>
          </a:p>
        </p:txBody>
      </p:sp>
      <p:sp>
        <p:nvSpPr>
          <p:cNvPr id="14" name="object 50"/>
          <p:cNvSpPr txBox="1"/>
          <p:nvPr/>
        </p:nvSpPr>
        <p:spPr>
          <a:xfrm>
            <a:off x="6993648" y="3331358"/>
            <a:ext cx="1782055" cy="215444"/>
          </a:xfrm>
          <a:prstGeom prst="rect">
            <a:avLst/>
          </a:prstGeom>
        </p:spPr>
        <p:txBody>
          <a:bodyPr vert="horz" wrap="square" lIns="0" tIns="0" rIns="0" bIns="0" rtlCol="0">
            <a:spAutoFit/>
          </a:bodyPr>
          <a:lstStyle/>
          <a:p>
            <a:pPr marL="12700">
              <a:lnSpc>
                <a:spcPct val="100000"/>
              </a:lnSpc>
            </a:pPr>
            <a:r>
              <a:rPr lang="en-US" sz="1400" spc="15" dirty="0">
                <a:solidFill>
                  <a:srgbClr val="702784"/>
                </a:solidFill>
                <a:cs typeface="Univers LT Std 45 Light"/>
              </a:rPr>
              <a:t>20 – 50 years </a:t>
            </a:r>
            <a:r>
              <a:rPr lang="en-US" sz="1400" b="1" spc="15" dirty="0">
                <a:solidFill>
                  <a:srgbClr val="702784"/>
                </a:solidFill>
                <a:cs typeface="Univers LT Std 45 Light"/>
              </a:rPr>
              <a:t>43%</a:t>
            </a:r>
            <a:endParaRPr sz="1400" b="1" dirty="0">
              <a:cs typeface="Univers LT Std 45 Light"/>
            </a:endParaRPr>
          </a:p>
        </p:txBody>
      </p:sp>
      <p:sp>
        <p:nvSpPr>
          <p:cNvPr id="15" name="object 51"/>
          <p:cNvSpPr txBox="1"/>
          <p:nvPr/>
        </p:nvSpPr>
        <p:spPr>
          <a:xfrm>
            <a:off x="6976053" y="3735818"/>
            <a:ext cx="2057645" cy="215444"/>
          </a:xfrm>
          <a:prstGeom prst="rect">
            <a:avLst/>
          </a:prstGeom>
        </p:spPr>
        <p:txBody>
          <a:bodyPr vert="horz" wrap="square" lIns="0" tIns="0" rIns="0" bIns="0" rtlCol="0">
            <a:spAutoFit/>
          </a:bodyPr>
          <a:lstStyle/>
          <a:p>
            <a:pPr marL="12700">
              <a:lnSpc>
                <a:spcPct val="100000"/>
              </a:lnSpc>
            </a:pPr>
            <a:r>
              <a:rPr lang="en-US" sz="1400" spc="15" dirty="0">
                <a:solidFill>
                  <a:srgbClr val="702784"/>
                </a:solidFill>
                <a:cs typeface="Univers LT Std 45 Light"/>
              </a:rPr>
              <a:t>More than 50 years </a:t>
            </a:r>
            <a:r>
              <a:rPr lang="en-US" sz="1400" b="1" spc="15" dirty="0">
                <a:solidFill>
                  <a:srgbClr val="702784"/>
                </a:solidFill>
                <a:cs typeface="Univers LT Std 45 Light"/>
              </a:rPr>
              <a:t>39%</a:t>
            </a:r>
            <a:endParaRPr sz="1400" b="1" dirty="0">
              <a:cs typeface="Univers LT Std 45 Light"/>
            </a:endParaRPr>
          </a:p>
        </p:txBody>
      </p:sp>
      <p:grpSp>
        <p:nvGrpSpPr>
          <p:cNvPr id="16" name="Group 15"/>
          <p:cNvGrpSpPr/>
          <p:nvPr/>
        </p:nvGrpSpPr>
        <p:grpSpPr>
          <a:xfrm>
            <a:off x="5759430" y="2870024"/>
            <a:ext cx="1188194" cy="1188192"/>
            <a:chOff x="9052" y="3068960"/>
            <a:chExt cx="892526" cy="892524"/>
          </a:xfrm>
        </p:grpSpPr>
        <p:grpSp>
          <p:nvGrpSpPr>
            <p:cNvPr id="17" name="Group 16"/>
            <p:cNvGrpSpPr/>
            <p:nvPr/>
          </p:nvGrpSpPr>
          <p:grpSpPr>
            <a:xfrm>
              <a:off x="9052" y="3068960"/>
              <a:ext cx="892526" cy="892524"/>
              <a:chOff x="9052" y="3068960"/>
              <a:chExt cx="892526" cy="892524"/>
            </a:xfrm>
          </p:grpSpPr>
          <p:sp>
            <p:nvSpPr>
              <p:cNvPr id="21" name="Pie 20"/>
              <p:cNvSpPr/>
              <p:nvPr/>
            </p:nvSpPr>
            <p:spPr>
              <a:xfrm>
                <a:off x="9052" y="3068960"/>
                <a:ext cx="892526" cy="892524"/>
              </a:xfrm>
              <a:prstGeom prst="pie">
                <a:avLst>
                  <a:gd name="adj1" fmla="val 16220930"/>
                  <a:gd name="adj2" fmla="val 5412388"/>
                </a:avLst>
              </a:prstGeom>
              <a:solidFill>
                <a:srgbClr val="00A3A1"/>
              </a:solidFill>
              <a:ln w="6350">
                <a:noFill/>
                <a:round/>
                <a:headEnd/>
                <a:tailEnd/>
              </a:ln>
            </p:spPr>
            <p:txBody>
              <a:bodyPr vert="horz" wrap="none" lIns="91440" tIns="45720" rIns="91440" bIns="45720" numCol="1" anchor="t" anchorCtr="0" compatLnSpc="1">
                <a:prstTxWarp prst="textNoShape">
                  <a:avLst/>
                </a:prstTxWarp>
              </a:bodyPr>
              <a:lstStyle/>
              <a:p>
                <a:endParaRPr lang="en-GB" dirty="0" err="1"/>
              </a:p>
            </p:txBody>
          </p:sp>
          <p:sp>
            <p:nvSpPr>
              <p:cNvPr id="22" name="Pie 21"/>
              <p:cNvSpPr/>
              <p:nvPr/>
            </p:nvSpPr>
            <p:spPr>
              <a:xfrm>
                <a:off x="42638" y="3102546"/>
                <a:ext cx="825354" cy="825352"/>
              </a:xfrm>
              <a:prstGeom prst="pie">
                <a:avLst>
                  <a:gd name="adj1" fmla="val 16220930"/>
                  <a:gd name="adj2" fmla="val 5412388"/>
                </a:avLst>
              </a:prstGeom>
              <a:solidFill>
                <a:srgbClr val="6D2077"/>
              </a:solidFill>
              <a:ln w="6350">
                <a:solidFill>
                  <a:schemeClr val="bg1"/>
                </a:solidFill>
                <a:round/>
                <a:headEnd/>
                <a:tailEnd/>
              </a:ln>
            </p:spPr>
            <p:txBody>
              <a:bodyPr vert="horz" wrap="none" lIns="91440" tIns="45720" rIns="91440" bIns="45720" numCol="1" anchor="t" anchorCtr="0" compatLnSpc="1">
                <a:prstTxWarp prst="textNoShape">
                  <a:avLst/>
                </a:prstTxWarp>
              </a:bodyPr>
              <a:lstStyle/>
              <a:p>
                <a:endParaRPr lang="en-GB" dirty="0" err="1"/>
              </a:p>
            </p:txBody>
          </p:sp>
        </p:grpSp>
        <p:sp>
          <p:nvSpPr>
            <p:cNvPr id="18" name="Pie 17"/>
            <p:cNvSpPr/>
            <p:nvPr/>
          </p:nvSpPr>
          <p:spPr>
            <a:xfrm>
              <a:off x="42638" y="3102546"/>
              <a:ext cx="825354" cy="825352"/>
            </a:xfrm>
            <a:prstGeom prst="pie">
              <a:avLst>
                <a:gd name="adj1" fmla="val 1782400"/>
                <a:gd name="adj2" fmla="val 5412388"/>
              </a:avLst>
            </a:prstGeom>
            <a:noFill/>
            <a:ln w="6350">
              <a:solidFill>
                <a:schemeClr val="bg1"/>
              </a:solidFill>
              <a:round/>
              <a:headEnd/>
              <a:tailEnd/>
            </a:ln>
          </p:spPr>
          <p:txBody>
            <a:bodyPr vert="horz" wrap="none" lIns="91440" tIns="45720" rIns="91440" bIns="45720" numCol="1" anchor="t" anchorCtr="0" compatLnSpc="1">
              <a:prstTxWarp prst="textNoShape">
                <a:avLst/>
              </a:prstTxWarp>
            </a:bodyPr>
            <a:lstStyle/>
            <a:p>
              <a:endParaRPr lang="en-GB" dirty="0" err="1"/>
            </a:p>
          </p:txBody>
        </p:sp>
        <p:sp>
          <p:nvSpPr>
            <p:cNvPr id="19" name="Pie 18"/>
            <p:cNvSpPr/>
            <p:nvPr/>
          </p:nvSpPr>
          <p:spPr>
            <a:xfrm>
              <a:off x="42638" y="3102546"/>
              <a:ext cx="825354" cy="825352"/>
            </a:xfrm>
            <a:prstGeom prst="pie">
              <a:avLst>
                <a:gd name="adj1" fmla="val 18700645"/>
                <a:gd name="adj2" fmla="val 5412388"/>
              </a:avLst>
            </a:prstGeom>
            <a:noFill/>
            <a:ln w="6350">
              <a:solidFill>
                <a:schemeClr val="bg1"/>
              </a:solidFill>
              <a:round/>
              <a:headEnd/>
              <a:tailEnd/>
            </a:ln>
          </p:spPr>
          <p:txBody>
            <a:bodyPr vert="horz" wrap="none" lIns="91440" tIns="45720" rIns="91440" bIns="45720" numCol="1" anchor="t" anchorCtr="0" compatLnSpc="1">
              <a:prstTxWarp prst="textNoShape">
                <a:avLst/>
              </a:prstTxWarp>
            </a:bodyPr>
            <a:lstStyle/>
            <a:p>
              <a:endParaRPr lang="en-GB" dirty="0" err="1"/>
            </a:p>
          </p:txBody>
        </p:sp>
        <p:sp>
          <p:nvSpPr>
            <p:cNvPr id="20" name="Oval 19"/>
            <p:cNvSpPr/>
            <p:nvPr/>
          </p:nvSpPr>
          <p:spPr>
            <a:xfrm>
              <a:off x="126366" y="3186273"/>
              <a:ext cx="657899" cy="65789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43200" rtlCol="0" anchor="b"/>
            <a:lstStyle/>
            <a:p>
              <a:pPr algn="ctr"/>
              <a:endParaRPr lang="en-GB" sz="3200" dirty="0">
                <a:solidFill>
                  <a:srgbClr val="00A3A1"/>
                </a:solidFill>
                <a:latin typeface="+mj-lt"/>
              </a:endParaRPr>
            </a:p>
          </p:txBody>
        </p:sp>
      </p:grpSp>
      <p:cxnSp>
        <p:nvCxnSpPr>
          <p:cNvPr id="24" name="Straight Connector 23"/>
          <p:cNvCxnSpPr/>
          <p:nvPr/>
        </p:nvCxnSpPr>
        <p:spPr>
          <a:xfrm>
            <a:off x="6795867" y="5405450"/>
            <a:ext cx="2268000" cy="0"/>
          </a:xfrm>
          <a:prstGeom prst="line">
            <a:avLst/>
          </a:prstGeom>
          <a:ln w="6350">
            <a:solidFill>
              <a:srgbClr val="470A68"/>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6549699" y="6348207"/>
            <a:ext cx="2484000" cy="0"/>
          </a:xfrm>
          <a:prstGeom prst="line">
            <a:avLst/>
          </a:prstGeom>
          <a:ln w="6350">
            <a:solidFill>
              <a:srgbClr val="470A68"/>
            </a:solidFill>
            <a:prstDash val="sysDot"/>
          </a:ln>
        </p:spPr>
        <p:style>
          <a:lnRef idx="1">
            <a:schemeClr val="accent1"/>
          </a:lnRef>
          <a:fillRef idx="0">
            <a:schemeClr val="accent1"/>
          </a:fillRef>
          <a:effectRef idx="0">
            <a:schemeClr val="accent1"/>
          </a:effectRef>
          <a:fontRef idx="minor">
            <a:schemeClr val="tx1"/>
          </a:fontRef>
        </p:style>
      </p:cxnSp>
      <p:sp>
        <p:nvSpPr>
          <p:cNvPr id="29" name="object 49"/>
          <p:cNvSpPr txBox="1"/>
          <p:nvPr/>
        </p:nvSpPr>
        <p:spPr>
          <a:xfrm>
            <a:off x="6791449" y="5190006"/>
            <a:ext cx="2719436" cy="215444"/>
          </a:xfrm>
          <a:prstGeom prst="rect">
            <a:avLst/>
          </a:prstGeom>
        </p:spPr>
        <p:txBody>
          <a:bodyPr vert="horz" wrap="square" lIns="0" tIns="0" rIns="0" bIns="0" rtlCol="0">
            <a:spAutoFit/>
          </a:bodyPr>
          <a:lstStyle/>
          <a:p>
            <a:pPr marL="12700">
              <a:lnSpc>
                <a:spcPct val="100000"/>
              </a:lnSpc>
            </a:pPr>
            <a:r>
              <a:rPr lang="en-US" sz="1400" spc="-15" dirty="0">
                <a:solidFill>
                  <a:srgbClr val="702784"/>
                </a:solidFill>
                <a:cs typeface="Univers LT Std 45 Light"/>
              </a:rPr>
              <a:t>Less than € 10m </a:t>
            </a:r>
            <a:r>
              <a:rPr lang="en-US" sz="1400" b="1" spc="-15" dirty="0">
                <a:solidFill>
                  <a:srgbClr val="702784"/>
                </a:solidFill>
                <a:cs typeface="Univers LT Std 45 Light"/>
              </a:rPr>
              <a:t>35%</a:t>
            </a:r>
            <a:endParaRPr sz="1400" b="1" dirty="0">
              <a:cs typeface="Univers LT Std 45 Light"/>
            </a:endParaRPr>
          </a:p>
        </p:txBody>
      </p:sp>
      <p:sp>
        <p:nvSpPr>
          <p:cNvPr id="30" name="object 50"/>
          <p:cNvSpPr txBox="1"/>
          <p:nvPr/>
        </p:nvSpPr>
        <p:spPr>
          <a:xfrm>
            <a:off x="6966789" y="5493574"/>
            <a:ext cx="2604754" cy="215444"/>
          </a:xfrm>
          <a:prstGeom prst="rect">
            <a:avLst/>
          </a:prstGeom>
        </p:spPr>
        <p:txBody>
          <a:bodyPr vert="horz" wrap="square" lIns="0" tIns="0" rIns="0" bIns="0" rtlCol="0">
            <a:spAutoFit/>
          </a:bodyPr>
          <a:lstStyle/>
          <a:p>
            <a:pPr marL="12700">
              <a:lnSpc>
                <a:spcPct val="100000"/>
              </a:lnSpc>
            </a:pPr>
            <a:r>
              <a:rPr lang="en-US" sz="1400" spc="-15" dirty="0">
                <a:solidFill>
                  <a:srgbClr val="702784"/>
                </a:solidFill>
                <a:cs typeface="Univers LT Std 45 Light"/>
              </a:rPr>
              <a:t>€</a:t>
            </a:r>
            <a:r>
              <a:rPr lang="en-US" sz="1400" spc="15" dirty="0">
                <a:solidFill>
                  <a:srgbClr val="702784"/>
                </a:solidFill>
                <a:cs typeface="Univers LT Std 45 Light"/>
              </a:rPr>
              <a:t> 10 – 50m </a:t>
            </a:r>
            <a:r>
              <a:rPr lang="en-US" sz="1400" b="1" spc="15" dirty="0">
                <a:solidFill>
                  <a:srgbClr val="702784"/>
                </a:solidFill>
                <a:cs typeface="Univers LT Std 45 Light"/>
              </a:rPr>
              <a:t>27%</a:t>
            </a:r>
            <a:endParaRPr sz="1400" b="1" dirty="0">
              <a:cs typeface="Univers LT Std 45 Light"/>
            </a:endParaRPr>
          </a:p>
        </p:txBody>
      </p:sp>
      <p:sp>
        <p:nvSpPr>
          <p:cNvPr id="31" name="object 51"/>
          <p:cNvSpPr txBox="1"/>
          <p:nvPr/>
        </p:nvSpPr>
        <p:spPr>
          <a:xfrm>
            <a:off x="6915675" y="5788130"/>
            <a:ext cx="2671659" cy="215444"/>
          </a:xfrm>
          <a:prstGeom prst="rect">
            <a:avLst/>
          </a:prstGeom>
        </p:spPr>
        <p:txBody>
          <a:bodyPr vert="horz" wrap="square" lIns="0" tIns="0" rIns="0" bIns="0" rtlCol="0">
            <a:spAutoFit/>
          </a:bodyPr>
          <a:lstStyle/>
          <a:p>
            <a:pPr marL="12700">
              <a:lnSpc>
                <a:spcPct val="100000"/>
              </a:lnSpc>
            </a:pPr>
            <a:r>
              <a:rPr lang="en-US" sz="1400" spc="15" dirty="0">
                <a:solidFill>
                  <a:srgbClr val="702784"/>
                </a:solidFill>
                <a:cs typeface="Univers LT Std 45 Light"/>
              </a:rPr>
              <a:t> </a:t>
            </a:r>
            <a:r>
              <a:rPr lang="en-US" sz="1400" spc="-15" dirty="0">
                <a:solidFill>
                  <a:srgbClr val="702784"/>
                </a:solidFill>
                <a:cs typeface="Univers LT Std 45 Light"/>
              </a:rPr>
              <a:t>€</a:t>
            </a:r>
            <a:r>
              <a:rPr lang="en-US" sz="1400" spc="15" dirty="0">
                <a:solidFill>
                  <a:srgbClr val="702784"/>
                </a:solidFill>
                <a:cs typeface="Univers LT Std 45 Light"/>
              </a:rPr>
              <a:t> 50 – 200m </a:t>
            </a:r>
            <a:r>
              <a:rPr lang="en-US" sz="1400" b="1" spc="15" dirty="0">
                <a:solidFill>
                  <a:srgbClr val="702784"/>
                </a:solidFill>
                <a:cs typeface="Univers LT Std 45 Light"/>
              </a:rPr>
              <a:t>20%</a:t>
            </a:r>
            <a:endParaRPr sz="1400" b="1" dirty="0">
              <a:cs typeface="Univers LT Std 45 Light"/>
            </a:endParaRPr>
          </a:p>
        </p:txBody>
      </p:sp>
      <p:sp>
        <p:nvSpPr>
          <p:cNvPr id="32" name="object 51"/>
          <p:cNvSpPr txBox="1"/>
          <p:nvPr/>
        </p:nvSpPr>
        <p:spPr>
          <a:xfrm>
            <a:off x="6864036" y="6121121"/>
            <a:ext cx="2671659" cy="215444"/>
          </a:xfrm>
          <a:prstGeom prst="rect">
            <a:avLst/>
          </a:prstGeom>
        </p:spPr>
        <p:txBody>
          <a:bodyPr vert="horz" wrap="square" lIns="0" tIns="0" rIns="0" bIns="0" rtlCol="0">
            <a:spAutoFit/>
          </a:bodyPr>
          <a:lstStyle/>
          <a:p>
            <a:pPr marL="12700">
              <a:lnSpc>
                <a:spcPct val="100000"/>
              </a:lnSpc>
            </a:pPr>
            <a:r>
              <a:rPr lang="en-US" sz="1400" spc="15" dirty="0">
                <a:solidFill>
                  <a:srgbClr val="702784"/>
                </a:solidFill>
                <a:cs typeface="Univers LT Std 45 Light"/>
              </a:rPr>
              <a:t>More than € 200m </a:t>
            </a:r>
            <a:r>
              <a:rPr lang="en-US" sz="1400" b="1" spc="15" dirty="0">
                <a:solidFill>
                  <a:srgbClr val="702784"/>
                </a:solidFill>
                <a:cs typeface="Univers LT Std 45 Light"/>
              </a:rPr>
              <a:t>13%</a:t>
            </a:r>
            <a:endParaRPr sz="1400" b="1" dirty="0">
              <a:cs typeface="Univers LT Std 45 Light"/>
            </a:endParaRPr>
          </a:p>
        </p:txBody>
      </p:sp>
      <p:cxnSp>
        <p:nvCxnSpPr>
          <p:cNvPr id="34" name="Straight Connector 33"/>
          <p:cNvCxnSpPr/>
          <p:nvPr/>
        </p:nvCxnSpPr>
        <p:spPr>
          <a:xfrm>
            <a:off x="885063" y="3132084"/>
            <a:ext cx="2052000" cy="0"/>
          </a:xfrm>
          <a:prstGeom prst="line">
            <a:avLst/>
          </a:prstGeom>
          <a:ln w="6350">
            <a:solidFill>
              <a:srgbClr val="470A68"/>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561063" y="3932763"/>
            <a:ext cx="2376000" cy="0"/>
          </a:xfrm>
          <a:prstGeom prst="line">
            <a:avLst/>
          </a:prstGeom>
          <a:ln w="6350">
            <a:solidFill>
              <a:srgbClr val="470A68"/>
            </a:solidFill>
            <a:prstDash val="sysDot"/>
          </a:ln>
        </p:spPr>
        <p:style>
          <a:lnRef idx="1">
            <a:schemeClr val="accent1"/>
          </a:lnRef>
          <a:fillRef idx="0">
            <a:schemeClr val="accent1"/>
          </a:fillRef>
          <a:effectRef idx="0">
            <a:schemeClr val="accent1"/>
          </a:effectRef>
          <a:fontRef idx="minor">
            <a:schemeClr val="tx1"/>
          </a:fontRef>
        </p:style>
      </p:cxnSp>
      <p:sp>
        <p:nvSpPr>
          <p:cNvPr id="37" name="Title 2"/>
          <p:cNvSpPr>
            <a:spLocks noGrp="1"/>
          </p:cNvSpPr>
          <p:nvPr>
            <p:ph type="title"/>
          </p:nvPr>
        </p:nvSpPr>
        <p:spPr>
          <a:xfrm>
            <a:off x="457200" y="495300"/>
            <a:ext cx="11273325" cy="609600"/>
          </a:xfrm>
        </p:spPr>
        <p:txBody>
          <a:bodyPr/>
          <a:lstStyle/>
          <a:p>
            <a:r>
              <a:rPr lang="en-US" dirty="0"/>
              <a:t>Respondents’ profiles</a:t>
            </a:r>
            <a:endParaRPr lang="en-US" dirty="0">
              <a:solidFill>
                <a:srgbClr val="FF0000"/>
              </a:solidFill>
            </a:endParaRPr>
          </a:p>
        </p:txBody>
      </p:sp>
      <p:sp>
        <p:nvSpPr>
          <p:cNvPr id="40" name="Text Placeholder 3"/>
          <p:cNvSpPr txBox="1">
            <a:spLocks/>
          </p:cNvSpPr>
          <p:nvPr/>
        </p:nvSpPr>
        <p:spPr>
          <a:xfrm>
            <a:off x="457200" y="1459211"/>
            <a:ext cx="2438251" cy="339852"/>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600"/>
              </a:spcAft>
              <a:buFontTx/>
              <a:buNone/>
              <a:defRPr sz="1500" b="1" kern="1200">
                <a:solidFill>
                  <a:schemeClr val="tx2"/>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lang="en-US" sz="1500" kern="1200" dirty="0" smtClean="0">
                <a:solidFill>
                  <a:schemeClr val="tx2"/>
                </a:solidFill>
                <a:latin typeface="+mn-lt"/>
                <a:ea typeface="+mn-ea"/>
                <a:cs typeface="+mn-cs"/>
              </a:defRPr>
            </a:lvl2pPr>
            <a:lvl3pPr marL="2844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3pPr>
            <a:lvl4pPr marL="576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4pPr>
            <a:lvl5pPr marL="8244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baseline="0">
                <a:solidFill>
                  <a:schemeClr val="tx2"/>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solidFill>
                  <a:srgbClr val="00A3A1"/>
                </a:solidFill>
              </a:rPr>
              <a:t>Which generation of your family is currently involved in the business</a:t>
            </a:r>
          </a:p>
        </p:txBody>
      </p:sp>
      <p:sp>
        <p:nvSpPr>
          <p:cNvPr id="41" name="Text Placeholder 3"/>
          <p:cNvSpPr txBox="1">
            <a:spLocks/>
          </p:cNvSpPr>
          <p:nvPr/>
        </p:nvSpPr>
        <p:spPr>
          <a:xfrm>
            <a:off x="3250909" y="1477684"/>
            <a:ext cx="2438251" cy="339852"/>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600"/>
              </a:spcAft>
              <a:buFontTx/>
              <a:buNone/>
              <a:defRPr sz="1500" b="1" kern="1200">
                <a:solidFill>
                  <a:schemeClr val="tx2"/>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lang="en-US" sz="1500" kern="1200" dirty="0" smtClean="0">
                <a:solidFill>
                  <a:schemeClr val="tx2"/>
                </a:solidFill>
                <a:latin typeface="+mn-lt"/>
                <a:ea typeface="+mn-ea"/>
                <a:cs typeface="+mn-cs"/>
              </a:defRPr>
            </a:lvl2pPr>
            <a:lvl3pPr marL="2844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3pPr>
            <a:lvl4pPr marL="576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4pPr>
            <a:lvl5pPr marL="8244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baseline="0">
                <a:solidFill>
                  <a:schemeClr val="tx2"/>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solidFill>
                  <a:srgbClr val="00A3A1"/>
                </a:solidFill>
              </a:rPr>
              <a:t>Concerning the ownership structure of your business...</a:t>
            </a:r>
          </a:p>
        </p:txBody>
      </p:sp>
      <p:sp>
        <p:nvSpPr>
          <p:cNvPr id="42" name="Text Placeholder 3"/>
          <p:cNvSpPr txBox="1">
            <a:spLocks/>
          </p:cNvSpPr>
          <p:nvPr/>
        </p:nvSpPr>
        <p:spPr>
          <a:xfrm>
            <a:off x="6341696" y="1459211"/>
            <a:ext cx="2438251" cy="339852"/>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600"/>
              </a:spcAft>
              <a:buFontTx/>
              <a:buNone/>
              <a:defRPr sz="1500" b="1" kern="1200">
                <a:solidFill>
                  <a:schemeClr val="tx2"/>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lang="en-US" sz="1500" kern="1200" dirty="0" smtClean="0">
                <a:solidFill>
                  <a:schemeClr val="tx2"/>
                </a:solidFill>
                <a:latin typeface="+mn-lt"/>
                <a:ea typeface="+mn-ea"/>
                <a:cs typeface="+mn-cs"/>
              </a:defRPr>
            </a:lvl2pPr>
            <a:lvl3pPr marL="2844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3pPr>
            <a:lvl4pPr marL="576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4pPr>
            <a:lvl5pPr marL="8244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baseline="0">
                <a:solidFill>
                  <a:schemeClr val="tx2"/>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solidFill>
                  <a:srgbClr val="00A3A1"/>
                </a:solidFill>
              </a:rPr>
              <a:t>How long has your business been operating with family ownership?</a:t>
            </a:r>
          </a:p>
        </p:txBody>
      </p:sp>
      <p:sp>
        <p:nvSpPr>
          <p:cNvPr id="43" name="Text Placeholder 3"/>
          <p:cNvSpPr txBox="1">
            <a:spLocks/>
          </p:cNvSpPr>
          <p:nvPr/>
        </p:nvSpPr>
        <p:spPr>
          <a:xfrm>
            <a:off x="9283944" y="1459211"/>
            <a:ext cx="2438251" cy="486156"/>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600"/>
              </a:spcAft>
              <a:buFontTx/>
              <a:buNone/>
              <a:defRPr sz="1500" b="1" kern="1200">
                <a:solidFill>
                  <a:schemeClr val="tx2"/>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lang="en-US" sz="1500" kern="1200" dirty="0" smtClean="0">
                <a:solidFill>
                  <a:schemeClr val="tx2"/>
                </a:solidFill>
                <a:latin typeface="+mn-lt"/>
                <a:ea typeface="+mn-ea"/>
                <a:cs typeface="+mn-cs"/>
              </a:defRPr>
            </a:lvl2pPr>
            <a:lvl3pPr marL="2844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3pPr>
            <a:lvl4pPr marL="576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4pPr>
            <a:lvl5pPr marL="8244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baseline="0">
                <a:solidFill>
                  <a:schemeClr val="tx2"/>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solidFill>
                  <a:srgbClr val="00A3A1"/>
                </a:solidFill>
              </a:rPr>
              <a:t>Approximately how many people do you employ? (the equivalent of full‑time employees)</a:t>
            </a:r>
          </a:p>
        </p:txBody>
      </p:sp>
      <p:sp>
        <p:nvSpPr>
          <p:cNvPr id="44" name="Text Placeholder 3"/>
          <p:cNvSpPr txBox="1">
            <a:spLocks/>
          </p:cNvSpPr>
          <p:nvPr/>
        </p:nvSpPr>
        <p:spPr>
          <a:xfrm>
            <a:off x="6337452" y="4375346"/>
            <a:ext cx="2438251" cy="339852"/>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600"/>
              </a:spcAft>
              <a:buFontTx/>
              <a:buNone/>
              <a:defRPr sz="1500" b="1" kern="1200">
                <a:solidFill>
                  <a:schemeClr val="tx2"/>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lang="en-US" sz="1500" kern="1200" dirty="0" smtClean="0">
                <a:solidFill>
                  <a:schemeClr val="tx2"/>
                </a:solidFill>
                <a:latin typeface="+mn-lt"/>
                <a:ea typeface="+mn-ea"/>
                <a:cs typeface="+mn-cs"/>
              </a:defRPr>
            </a:lvl2pPr>
            <a:lvl3pPr marL="2844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3pPr>
            <a:lvl4pPr marL="576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4pPr>
            <a:lvl5pPr marL="8244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baseline="0">
                <a:solidFill>
                  <a:schemeClr val="tx2"/>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solidFill>
                  <a:srgbClr val="00A3A1"/>
                </a:solidFill>
              </a:rPr>
              <a:t>What is the approximate annual turnover of the business?</a:t>
            </a:r>
          </a:p>
        </p:txBody>
      </p:sp>
      <p:sp>
        <p:nvSpPr>
          <p:cNvPr id="45" name="Text Placeholder 3"/>
          <p:cNvSpPr txBox="1">
            <a:spLocks/>
          </p:cNvSpPr>
          <p:nvPr/>
        </p:nvSpPr>
        <p:spPr>
          <a:xfrm>
            <a:off x="9276471" y="4376847"/>
            <a:ext cx="2438251" cy="339852"/>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600"/>
              </a:spcAft>
              <a:buFontTx/>
              <a:buNone/>
              <a:defRPr sz="1500" b="1" kern="1200">
                <a:solidFill>
                  <a:schemeClr val="tx2"/>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lang="en-US" sz="1500" kern="1200" dirty="0" smtClean="0">
                <a:solidFill>
                  <a:schemeClr val="tx2"/>
                </a:solidFill>
                <a:latin typeface="+mn-lt"/>
                <a:ea typeface="+mn-ea"/>
                <a:cs typeface="+mn-cs"/>
              </a:defRPr>
            </a:lvl2pPr>
            <a:lvl3pPr marL="2844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3pPr>
            <a:lvl4pPr marL="576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4pPr>
            <a:lvl5pPr marL="8244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baseline="0">
                <a:solidFill>
                  <a:schemeClr val="tx2"/>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solidFill>
                  <a:srgbClr val="00A3A1"/>
                </a:solidFill>
              </a:rPr>
              <a:t>Are you a… ?</a:t>
            </a:r>
          </a:p>
        </p:txBody>
      </p:sp>
      <p:sp>
        <p:nvSpPr>
          <p:cNvPr id="46" name="Text Placeholder 3"/>
          <p:cNvSpPr txBox="1">
            <a:spLocks/>
          </p:cNvSpPr>
          <p:nvPr/>
        </p:nvSpPr>
        <p:spPr>
          <a:xfrm>
            <a:off x="448870" y="2327465"/>
            <a:ext cx="2400301" cy="172466"/>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600"/>
              </a:spcAft>
              <a:buFontTx/>
              <a:buNone/>
              <a:defRPr sz="1500" b="1" kern="1200">
                <a:solidFill>
                  <a:schemeClr val="tx2"/>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lang="en-US" sz="1500" kern="1200" dirty="0" smtClean="0">
                <a:solidFill>
                  <a:schemeClr val="tx2"/>
                </a:solidFill>
                <a:latin typeface="+mn-lt"/>
                <a:ea typeface="+mn-ea"/>
                <a:cs typeface="+mn-cs"/>
              </a:defRPr>
            </a:lvl2pPr>
            <a:lvl3pPr marL="2844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3pPr>
            <a:lvl4pPr marL="576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4pPr>
            <a:lvl5pPr marL="8244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baseline="0">
                <a:solidFill>
                  <a:schemeClr val="tx2"/>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solidFill>
                  <a:srgbClr val="470A68"/>
                </a:solidFill>
              </a:rPr>
              <a:t>Regarding ownership:</a:t>
            </a:r>
          </a:p>
        </p:txBody>
      </p:sp>
      <p:sp>
        <p:nvSpPr>
          <p:cNvPr id="47" name="Text Placeholder 3"/>
          <p:cNvSpPr txBox="1">
            <a:spLocks/>
          </p:cNvSpPr>
          <p:nvPr/>
        </p:nvSpPr>
        <p:spPr>
          <a:xfrm>
            <a:off x="429585" y="4743474"/>
            <a:ext cx="2438251" cy="195072"/>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600"/>
              </a:spcAft>
              <a:buFontTx/>
              <a:buNone/>
              <a:defRPr sz="1500" b="1" kern="1200">
                <a:solidFill>
                  <a:schemeClr val="tx2"/>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lang="en-US" sz="1500" kern="1200" dirty="0" smtClean="0">
                <a:solidFill>
                  <a:schemeClr val="tx2"/>
                </a:solidFill>
                <a:latin typeface="+mn-lt"/>
                <a:ea typeface="+mn-ea"/>
                <a:cs typeface="+mn-cs"/>
              </a:defRPr>
            </a:lvl2pPr>
            <a:lvl3pPr marL="2844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3pPr>
            <a:lvl4pPr marL="576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4pPr>
            <a:lvl5pPr marL="8244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baseline="0">
                <a:solidFill>
                  <a:schemeClr val="tx2"/>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solidFill>
                  <a:srgbClr val="470A68"/>
                </a:solidFill>
              </a:rPr>
              <a:t>Regarding governance:</a:t>
            </a:r>
          </a:p>
        </p:txBody>
      </p:sp>
      <p:sp>
        <p:nvSpPr>
          <p:cNvPr id="48" name="Text Placeholder 3"/>
          <p:cNvSpPr txBox="1">
            <a:spLocks/>
          </p:cNvSpPr>
          <p:nvPr/>
        </p:nvSpPr>
        <p:spPr>
          <a:xfrm>
            <a:off x="3250908" y="2343824"/>
            <a:ext cx="2299662" cy="122633"/>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600"/>
              </a:spcAft>
              <a:buFontTx/>
              <a:buNone/>
              <a:defRPr sz="1500" b="1" kern="1200">
                <a:solidFill>
                  <a:schemeClr val="tx2"/>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lang="en-US" sz="1500" kern="1200" dirty="0" smtClean="0">
                <a:solidFill>
                  <a:schemeClr val="tx2"/>
                </a:solidFill>
                <a:latin typeface="+mn-lt"/>
                <a:ea typeface="+mn-ea"/>
                <a:cs typeface="+mn-cs"/>
              </a:defRPr>
            </a:lvl2pPr>
            <a:lvl3pPr marL="2844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3pPr>
            <a:lvl4pPr marL="576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4pPr>
            <a:lvl5pPr marL="8244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baseline="0">
                <a:solidFill>
                  <a:schemeClr val="tx2"/>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solidFill>
                  <a:srgbClr val="470A68"/>
                </a:solidFill>
              </a:rPr>
              <a:t>What is the percentage of the family ownership</a:t>
            </a:r>
          </a:p>
        </p:txBody>
      </p:sp>
      <p:sp>
        <p:nvSpPr>
          <p:cNvPr id="49" name="Text Placeholder 3"/>
          <p:cNvSpPr txBox="1">
            <a:spLocks/>
          </p:cNvSpPr>
          <p:nvPr/>
        </p:nvSpPr>
        <p:spPr>
          <a:xfrm>
            <a:off x="3250908" y="4762659"/>
            <a:ext cx="2438251" cy="195072"/>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600"/>
              </a:spcAft>
              <a:buFontTx/>
              <a:buNone/>
              <a:defRPr sz="1500" b="1" kern="1200">
                <a:solidFill>
                  <a:schemeClr val="tx2"/>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lang="en-US" sz="1500" kern="1200" dirty="0" smtClean="0">
                <a:solidFill>
                  <a:schemeClr val="tx2"/>
                </a:solidFill>
                <a:latin typeface="+mn-lt"/>
                <a:ea typeface="+mn-ea"/>
                <a:cs typeface="+mn-cs"/>
              </a:defRPr>
            </a:lvl2pPr>
            <a:lvl3pPr marL="2844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3pPr>
            <a:lvl4pPr marL="576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4pPr>
            <a:lvl5pPr marL="8244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baseline="0">
                <a:solidFill>
                  <a:schemeClr val="tx2"/>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solidFill>
                  <a:srgbClr val="470A68"/>
                </a:solidFill>
              </a:rPr>
              <a:t>Is your family business?</a:t>
            </a:r>
          </a:p>
        </p:txBody>
      </p:sp>
      <p:sp>
        <p:nvSpPr>
          <p:cNvPr id="51" name="object 49"/>
          <p:cNvSpPr txBox="1"/>
          <p:nvPr/>
        </p:nvSpPr>
        <p:spPr>
          <a:xfrm>
            <a:off x="1016670" y="2896059"/>
            <a:ext cx="1669089" cy="215444"/>
          </a:xfrm>
          <a:prstGeom prst="rect">
            <a:avLst/>
          </a:prstGeom>
        </p:spPr>
        <p:txBody>
          <a:bodyPr vert="horz" wrap="square" lIns="0" tIns="0" rIns="0" bIns="0" rtlCol="0">
            <a:spAutoFit/>
          </a:bodyPr>
          <a:lstStyle/>
          <a:p>
            <a:pPr marL="12700">
              <a:lnSpc>
                <a:spcPct val="100000"/>
              </a:lnSpc>
            </a:pPr>
            <a:r>
              <a:rPr sz="1400" spc="-15" dirty="0">
                <a:solidFill>
                  <a:srgbClr val="702784"/>
                </a:solidFill>
                <a:cs typeface="Univers LT Std 45 Light"/>
              </a:rPr>
              <a:t>1</a:t>
            </a:r>
            <a:r>
              <a:rPr lang="nl-NL" sz="1400" spc="-15" baseline="30000" dirty="0">
                <a:solidFill>
                  <a:srgbClr val="702784"/>
                </a:solidFill>
                <a:cs typeface="Univers LT Std 45 Light"/>
              </a:rPr>
              <a:t>st</a:t>
            </a:r>
            <a:r>
              <a:rPr lang="nl-NL" sz="1400" spc="-15" dirty="0">
                <a:solidFill>
                  <a:srgbClr val="702784"/>
                </a:solidFill>
                <a:cs typeface="Univers LT Std 45 Light"/>
              </a:rPr>
              <a:t> </a:t>
            </a:r>
            <a:r>
              <a:rPr sz="1400" b="0" spc="25" dirty="0" err="1">
                <a:solidFill>
                  <a:srgbClr val="702784"/>
                </a:solidFill>
                <a:cs typeface="Univers LT Std 45 Light"/>
              </a:rPr>
              <a:t>g</a:t>
            </a:r>
            <a:r>
              <a:rPr sz="1400" b="0" spc="20" dirty="0" err="1">
                <a:solidFill>
                  <a:srgbClr val="702784"/>
                </a:solidFill>
                <a:cs typeface="Univers LT Std 45 Light"/>
              </a:rPr>
              <a:t>ener</a:t>
            </a:r>
            <a:r>
              <a:rPr lang="nl-NL" sz="1400" b="0" spc="20" dirty="0" err="1">
                <a:solidFill>
                  <a:srgbClr val="702784"/>
                </a:solidFill>
                <a:cs typeface="Univers LT Std 45 Light"/>
              </a:rPr>
              <a:t>ation</a:t>
            </a:r>
            <a:r>
              <a:rPr sz="1400" b="0" spc="10" dirty="0">
                <a:solidFill>
                  <a:srgbClr val="702784"/>
                </a:solidFill>
                <a:cs typeface="Univers LT Std 45 Light"/>
              </a:rPr>
              <a:t> </a:t>
            </a:r>
            <a:r>
              <a:rPr lang="nl-NL" sz="1400" b="1" spc="10" dirty="0">
                <a:solidFill>
                  <a:srgbClr val="702784"/>
                </a:solidFill>
                <a:cs typeface="Univers LT Std 45 Light"/>
              </a:rPr>
              <a:t>36</a:t>
            </a:r>
            <a:r>
              <a:rPr sz="1400" b="1" spc="20" dirty="0">
                <a:solidFill>
                  <a:srgbClr val="702784"/>
                </a:solidFill>
                <a:cs typeface="Univers LT Std 45 Light"/>
              </a:rPr>
              <a:t>%</a:t>
            </a:r>
            <a:endParaRPr sz="1400" b="1" dirty="0">
              <a:cs typeface="Univers LT Std 45 Light"/>
            </a:endParaRPr>
          </a:p>
        </p:txBody>
      </p:sp>
      <p:sp>
        <p:nvSpPr>
          <p:cNvPr id="53" name="object 51"/>
          <p:cNvSpPr txBox="1"/>
          <p:nvPr/>
        </p:nvSpPr>
        <p:spPr>
          <a:xfrm>
            <a:off x="916803" y="3717319"/>
            <a:ext cx="2160039" cy="215444"/>
          </a:xfrm>
          <a:prstGeom prst="rect">
            <a:avLst/>
          </a:prstGeom>
        </p:spPr>
        <p:txBody>
          <a:bodyPr vert="horz" wrap="square" lIns="0" tIns="0" rIns="0" bIns="0" rtlCol="0">
            <a:spAutoFit/>
          </a:bodyPr>
          <a:lstStyle/>
          <a:p>
            <a:pPr marL="12700">
              <a:lnSpc>
                <a:spcPct val="100000"/>
              </a:lnSpc>
            </a:pPr>
            <a:r>
              <a:rPr sz="1400" b="0" spc="15" dirty="0">
                <a:solidFill>
                  <a:srgbClr val="702784"/>
                </a:solidFill>
                <a:cs typeface="Univers LT Std 45 Light"/>
              </a:rPr>
              <a:t>4</a:t>
            </a:r>
            <a:r>
              <a:rPr lang="nl-NL" sz="1400" spc="-15" baseline="30000" dirty="0" err="1">
                <a:solidFill>
                  <a:srgbClr val="702784"/>
                </a:solidFill>
                <a:cs typeface="Univers LT Std 45 Light"/>
              </a:rPr>
              <a:t>th</a:t>
            </a:r>
            <a:r>
              <a:rPr lang="nl-NL" sz="1400" spc="-15" baseline="30000" dirty="0">
                <a:solidFill>
                  <a:srgbClr val="702784"/>
                </a:solidFill>
                <a:cs typeface="Univers LT Std 45 Light"/>
              </a:rPr>
              <a:t> </a:t>
            </a:r>
            <a:r>
              <a:rPr lang="nl-NL" sz="1400" b="0" spc="15" dirty="0">
                <a:solidFill>
                  <a:srgbClr val="702784"/>
                </a:solidFill>
                <a:cs typeface="Univers LT Std 45 Light"/>
              </a:rPr>
              <a:t>plus </a:t>
            </a:r>
            <a:r>
              <a:rPr lang="nl-NL" sz="1400" b="0" spc="15" dirty="0" err="1">
                <a:solidFill>
                  <a:srgbClr val="702784"/>
                </a:solidFill>
                <a:cs typeface="Univers LT Std 45 Light"/>
              </a:rPr>
              <a:t>generation</a:t>
            </a:r>
            <a:r>
              <a:rPr lang="nl-NL" sz="1400" b="0" spc="15" dirty="0">
                <a:solidFill>
                  <a:srgbClr val="702784"/>
                </a:solidFill>
                <a:cs typeface="Univers LT Std 45 Light"/>
              </a:rPr>
              <a:t> </a:t>
            </a:r>
            <a:r>
              <a:rPr sz="1400" b="1" spc="-25" dirty="0">
                <a:solidFill>
                  <a:srgbClr val="702784"/>
                </a:solidFill>
                <a:cs typeface="Univers LT Std 45 Light"/>
              </a:rPr>
              <a:t>1</a:t>
            </a:r>
            <a:r>
              <a:rPr lang="nl-NL" sz="1400" b="1" spc="-25" dirty="0">
                <a:solidFill>
                  <a:srgbClr val="702784"/>
                </a:solidFill>
                <a:cs typeface="Univers LT Std 45 Light"/>
              </a:rPr>
              <a:t>3</a:t>
            </a:r>
            <a:r>
              <a:rPr sz="1400" b="1" spc="30" dirty="0">
                <a:solidFill>
                  <a:srgbClr val="702784"/>
                </a:solidFill>
                <a:cs typeface="Univers LT Std 45 Light"/>
              </a:rPr>
              <a:t>%</a:t>
            </a:r>
            <a:endParaRPr sz="1400" dirty="0">
              <a:cs typeface="Univers LT Std 45 Light"/>
            </a:endParaRPr>
          </a:p>
        </p:txBody>
      </p:sp>
      <p:grpSp>
        <p:nvGrpSpPr>
          <p:cNvPr id="54" name="Group 53"/>
          <p:cNvGrpSpPr/>
          <p:nvPr/>
        </p:nvGrpSpPr>
        <p:grpSpPr>
          <a:xfrm>
            <a:off x="-145226" y="2791797"/>
            <a:ext cx="1188194" cy="1188192"/>
            <a:chOff x="9052" y="3068960"/>
            <a:chExt cx="892526" cy="892524"/>
          </a:xfrm>
        </p:grpSpPr>
        <p:grpSp>
          <p:nvGrpSpPr>
            <p:cNvPr id="55" name="Group 54"/>
            <p:cNvGrpSpPr/>
            <p:nvPr/>
          </p:nvGrpSpPr>
          <p:grpSpPr>
            <a:xfrm>
              <a:off x="9052" y="3068960"/>
              <a:ext cx="892526" cy="892524"/>
              <a:chOff x="9052" y="3068960"/>
              <a:chExt cx="892526" cy="892524"/>
            </a:xfrm>
          </p:grpSpPr>
          <p:sp>
            <p:nvSpPr>
              <p:cNvPr id="60" name="Pie 59"/>
              <p:cNvSpPr/>
              <p:nvPr/>
            </p:nvSpPr>
            <p:spPr>
              <a:xfrm>
                <a:off x="9052" y="3068960"/>
                <a:ext cx="892526" cy="892524"/>
              </a:xfrm>
              <a:prstGeom prst="pie">
                <a:avLst>
                  <a:gd name="adj1" fmla="val 16220930"/>
                  <a:gd name="adj2" fmla="val 5412388"/>
                </a:avLst>
              </a:prstGeom>
              <a:solidFill>
                <a:srgbClr val="00A3A1"/>
              </a:solidFill>
              <a:ln w="6350">
                <a:noFill/>
                <a:round/>
                <a:headEnd/>
                <a:tailEnd/>
              </a:ln>
            </p:spPr>
            <p:txBody>
              <a:bodyPr vert="horz" wrap="none" lIns="91440" tIns="45720" rIns="91440" bIns="45720" numCol="1" anchor="t" anchorCtr="0" compatLnSpc="1">
                <a:prstTxWarp prst="textNoShape">
                  <a:avLst/>
                </a:prstTxWarp>
              </a:bodyPr>
              <a:lstStyle/>
              <a:p>
                <a:endParaRPr lang="en-GB" dirty="0" err="1"/>
              </a:p>
            </p:txBody>
          </p:sp>
          <p:sp>
            <p:nvSpPr>
              <p:cNvPr id="61" name="Pie 60"/>
              <p:cNvSpPr/>
              <p:nvPr/>
            </p:nvSpPr>
            <p:spPr>
              <a:xfrm>
                <a:off x="42638" y="3102546"/>
                <a:ext cx="825354" cy="825352"/>
              </a:xfrm>
              <a:prstGeom prst="pie">
                <a:avLst>
                  <a:gd name="adj1" fmla="val 16220930"/>
                  <a:gd name="adj2" fmla="val 5412388"/>
                </a:avLst>
              </a:prstGeom>
              <a:solidFill>
                <a:srgbClr val="6D2077"/>
              </a:solidFill>
              <a:ln w="6350">
                <a:solidFill>
                  <a:schemeClr val="bg1"/>
                </a:solidFill>
                <a:round/>
                <a:headEnd/>
                <a:tailEnd/>
              </a:ln>
            </p:spPr>
            <p:txBody>
              <a:bodyPr vert="horz" wrap="none" lIns="91440" tIns="45720" rIns="91440" bIns="45720" numCol="1" anchor="t" anchorCtr="0" compatLnSpc="1">
                <a:prstTxWarp prst="textNoShape">
                  <a:avLst/>
                </a:prstTxWarp>
              </a:bodyPr>
              <a:lstStyle/>
              <a:p>
                <a:endParaRPr lang="en-GB" dirty="0" err="1"/>
              </a:p>
            </p:txBody>
          </p:sp>
        </p:grpSp>
        <p:sp>
          <p:nvSpPr>
            <p:cNvPr id="56" name="Pie 55"/>
            <p:cNvSpPr/>
            <p:nvPr/>
          </p:nvSpPr>
          <p:spPr>
            <a:xfrm>
              <a:off x="42638" y="3102546"/>
              <a:ext cx="825354" cy="825352"/>
            </a:xfrm>
            <a:prstGeom prst="pie">
              <a:avLst>
                <a:gd name="adj1" fmla="val 4262658"/>
                <a:gd name="adj2" fmla="val 5412388"/>
              </a:avLst>
            </a:prstGeom>
            <a:noFill/>
            <a:ln w="6350">
              <a:solidFill>
                <a:schemeClr val="bg1"/>
              </a:solidFill>
              <a:round/>
              <a:headEnd/>
              <a:tailEnd/>
            </a:ln>
          </p:spPr>
          <p:txBody>
            <a:bodyPr vert="horz" wrap="none" lIns="91440" tIns="45720" rIns="91440" bIns="45720" numCol="1" anchor="t" anchorCtr="0" compatLnSpc="1">
              <a:prstTxWarp prst="textNoShape">
                <a:avLst/>
              </a:prstTxWarp>
            </a:bodyPr>
            <a:lstStyle/>
            <a:p>
              <a:endParaRPr lang="en-GB" dirty="0" err="1"/>
            </a:p>
          </p:txBody>
        </p:sp>
        <p:sp>
          <p:nvSpPr>
            <p:cNvPr id="57" name="Pie 56"/>
            <p:cNvSpPr/>
            <p:nvPr/>
          </p:nvSpPr>
          <p:spPr>
            <a:xfrm>
              <a:off x="42638" y="3102546"/>
              <a:ext cx="825354" cy="825352"/>
            </a:xfrm>
            <a:prstGeom prst="pie">
              <a:avLst>
                <a:gd name="adj1" fmla="val 21157081"/>
                <a:gd name="adj2" fmla="val 5412388"/>
              </a:avLst>
            </a:prstGeom>
            <a:noFill/>
            <a:ln w="6350">
              <a:solidFill>
                <a:schemeClr val="bg1"/>
              </a:solidFill>
              <a:round/>
              <a:headEnd/>
              <a:tailEnd/>
            </a:ln>
          </p:spPr>
          <p:txBody>
            <a:bodyPr vert="horz" wrap="none" lIns="91440" tIns="45720" rIns="91440" bIns="45720" numCol="1" anchor="t" anchorCtr="0" compatLnSpc="1">
              <a:prstTxWarp prst="textNoShape">
                <a:avLst/>
              </a:prstTxWarp>
            </a:bodyPr>
            <a:lstStyle/>
            <a:p>
              <a:endParaRPr lang="en-GB" dirty="0" err="1"/>
            </a:p>
          </p:txBody>
        </p:sp>
        <p:sp>
          <p:nvSpPr>
            <p:cNvPr id="58" name="Pie 57"/>
            <p:cNvSpPr/>
            <p:nvPr/>
          </p:nvSpPr>
          <p:spPr>
            <a:xfrm>
              <a:off x="42638" y="3102546"/>
              <a:ext cx="825354" cy="825352"/>
            </a:xfrm>
            <a:prstGeom prst="pie">
              <a:avLst>
                <a:gd name="adj1" fmla="val 16455382"/>
                <a:gd name="adj2" fmla="val 5412388"/>
              </a:avLst>
            </a:prstGeom>
            <a:noFill/>
            <a:ln w="6350">
              <a:solidFill>
                <a:schemeClr val="bg1"/>
              </a:solidFill>
              <a:round/>
              <a:headEnd/>
              <a:tailEnd/>
            </a:ln>
          </p:spPr>
          <p:txBody>
            <a:bodyPr vert="horz" wrap="none" lIns="91440" tIns="45720" rIns="91440" bIns="45720" numCol="1" anchor="t" anchorCtr="0" compatLnSpc="1">
              <a:prstTxWarp prst="textNoShape">
                <a:avLst/>
              </a:prstTxWarp>
            </a:bodyPr>
            <a:lstStyle/>
            <a:p>
              <a:endParaRPr lang="en-GB" dirty="0" err="1"/>
            </a:p>
          </p:txBody>
        </p:sp>
        <p:sp>
          <p:nvSpPr>
            <p:cNvPr id="59" name="Oval 58"/>
            <p:cNvSpPr/>
            <p:nvPr/>
          </p:nvSpPr>
          <p:spPr>
            <a:xfrm>
              <a:off x="126366" y="3186273"/>
              <a:ext cx="657899" cy="65789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43200" rtlCol="0" anchor="b"/>
            <a:lstStyle/>
            <a:p>
              <a:pPr algn="ctr"/>
              <a:endParaRPr lang="en-GB" sz="3200" dirty="0">
                <a:solidFill>
                  <a:srgbClr val="00A3A1"/>
                </a:solidFill>
                <a:latin typeface="+mj-lt"/>
              </a:endParaRPr>
            </a:p>
          </p:txBody>
        </p:sp>
      </p:grpSp>
      <p:cxnSp>
        <p:nvCxnSpPr>
          <p:cNvPr id="63" name="Straight Connector 62"/>
          <p:cNvCxnSpPr/>
          <p:nvPr/>
        </p:nvCxnSpPr>
        <p:spPr>
          <a:xfrm>
            <a:off x="3668757" y="3157310"/>
            <a:ext cx="1800000" cy="0"/>
          </a:xfrm>
          <a:prstGeom prst="line">
            <a:avLst/>
          </a:prstGeom>
          <a:ln w="6350">
            <a:solidFill>
              <a:srgbClr val="470A68"/>
            </a:solidFill>
            <a:prstDash val="sysDot"/>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3776757" y="3488611"/>
            <a:ext cx="1692000" cy="0"/>
          </a:xfrm>
          <a:prstGeom prst="line">
            <a:avLst/>
          </a:prstGeom>
          <a:ln w="6350">
            <a:solidFill>
              <a:srgbClr val="470A68"/>
            </a:solidFill>
            <a:prstDash val="sysDot"/>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3380757" y="4058216"/>
            <a:ext cx="2088000" cy="0"/>
          </a:xfrm>
          <a:prstGeom prst="line">
            <a:avLst/>
          </a:prstGeom>
          <a:ln w="6350">
            <a:solidFill>
              <a:srgbClr val="470A68"/>
            </a:solidFill>
            <a:prstDash val="sysDot"/>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3704757" y="3805869"/>
            <a:ext cx="1764000" cy="0"/>
          </a:xfrm>
          <a:prstGeom prst="line">
            <a:avLst/>
          </a:prstGeom>
          <a:ln w="6350">
            <a:solidFill>
              <a:srgbClr val="470A68"/>
            </a:solidFill>
            <a:prstDash val="sysDot"/>
          </a:ln>
        </p:spPr>
        <p:style>
          <a:lnRef idx="1">
            <a:schemeClr val="accent1"/>
          </a:lnRef>
          <a:fillRef idx="0">
            <a:schemeClr val="accent1"/>
          </a:fillRef>
          <a:effectRef idx="0">
            <a:schemeClr val="accent1"/>
          </a:effectRef>
          <a:fontRef idx="minor">
            <a:schemeClr val="tx1"/>
          </a:fontRef>
        </p:style>
      </p:cxnSp>
      <p:sp>
        <p:nvSpPr>
          <p:cNvPr id="68" name="object 49"/>
          <p:cNvSpPr txBox="1"/>
          <p:nvPr/>
        </p:nvSpPr>
        <p:spPr>
          <a:xfrm>
            <a:off x="3785165" y="2942480"/>
            <a:ext cx="1309730" cy="215444"/>
          </a:xfrm>
          <a:prstGeom prst="rect">
            <a:avLst/>
          </a:prstGeom>
        </p:spPr>
        <p:txBody>
          <a:bodyPr vert="horz" wrap="square" lIns="0" tIns="0" rIns="0" bIns="0" rtlCol="0">
            <a:spAutoFit/>
          </a:bodyPr>
          <a:lstStyle/>
          <a:p>
            <a:pPr marL="12700">
              <a:lnSpc>
                <a:spcPct val="100000"/>
              </a:lnSpc>
            </a:pPr>
            <a:r>
              <a:rPr lang="en-US" sz="1400" b="0" spc="-15" dirty="0">
                <a:solidFill>
                  <a:srgbClr val="702784"/>
                </a:solidFill>
                <a:cs typeface="Univers LT Std 45 Light"/>
              </a:rPr>
              <a:t>100%</a:t>
            </a:r>
            <a:r>
              <a:rPr sz="1400" b="0" spc="10" dirty="0">
                <a:solidFill>
                  <a:srgbClr val="702784"/>
                </a:solidFill>
                <a:cs typeface="Univers LT Std 45 Light"/>
              </a:rPr>
              <a:t> </a:t>
            </a:r>
            <a:r>
              <a:rPr lang="en-US" sz="1400" b="1" spc="40" dirty="0">
                <a:solidFill>
                  <a:srgbClr val="702784"/>
                </a:solidFill>
                <a:cs typeface="Univers LT Std 45 Light"/>
              </a:rPr>
              <a:t>7</a:t>
            </a:r>
            <a:r>
              <a:rPr lang="en-US" sz="1400" b="1" spc="20" dirty="0">
                <a:solidFill>
                  <a:srgbClr val="702784"/>
                </a:solidFill>
                <a:cs typeface="Univers LT Std 45 Light"/>
              </a:rPr>
              <a:t>4</a:t>
            </a:r>
            <a:r>
              <a:rPr sz="1400" b="1" spc="20" dirty="0">
                <a:solidFill>
                  <a:srgbClr val="702784"/>
                </a:solidFill>
                <a:cs typeface="Univers LT Std 45 Light"/>
              </a:rPr>
              <a:t>%</a:t>
            </a:r>
            <a:endParaRPr sz="1400" dirty="0">
              <a:cs typeface="Univers LT Std 45 Light"/>
            </a:endParaRPr>
          </a:p>
        </p:txBody>
      </p:sp>
      <p:sp>
        <p:nvSpPr>
          <p:cNvPr id="69" name="object 50"/>
          <p:cNvSpPr txBox="1"/>
          <p:nvPr/>
        </p:nvSpPr>
        <p:spPr>
          <a:xfrm>
            <a:off x="3904862" y="3273167"/>
            <a:ext cx="1784298" cy="215444"/>
          </a:xfrm>
          <a:prstGeom prst="rect">
            <a:avLst/>
          </a:prstGeom>
        </p:spPr>
        <p:txBody>
          <a:bodyPr vert="horz" wrap="square" lIns="0" tIns="0" rIns="0" bIns="0" rtlCol="0">
            <a:spAutoFit/>
          </a:bodyPr>
          <a:lstStyle/>
          <a:p>
            <a:pPr marL="12700">
              <a:lnSpc>
                <a:spcPct val="100000"/>
              </a:lnSpc>
            </a:pPr>
            <a:r>
              <a:rPr lang="en-US" sz="1400" spc="15" dirty="0">
                <a:solidFill>
                  <a:srgbClr val="702784"/>
                </a:solidFill>
                <a:cs typeface="Univers LT Std 45 Light"/>
              </a:rPr>
              <a:t>25% – 49% </a:t>
            </a:r>
            <a:r>
              <a:rPr lang="en-US" sz="1400" b="1" spc="15" dirty="0">
                <a:solidFill>
                  <a:srgbClr val="702784"/>
                </a:solidFill>
                <a:cs typeface="Univers LT Std 45 Light"/>
              </a:rPr>
              <a:t>4%</a:t>
            </a:r>
            <a:endParaRPr sz="1400" b="1" dirty="0">
              <a:cs typeface="Univers LT Std 45 Light"/>
            </a:endParaRPr>
          </a:p>
        </p:txBody>
      </p:sp>
      <p:sp>
        <p:nvSpPr>
          <p:cNvPr id="70" name="object 51"/>
          <p:cNvSpPr txBox="1"/>
          <p:nvPr/>
        </p:nvSpPr>
        <p:spPr>
          <a:xfrm>
            <a:off x="3730214" y="3857392"/>
            <a:ext cx="1964104" cy="215444"/>
          </a:xfrm>
          <a:prstGeom prst="rect">
            <a:avLst/>
          </a:prstGeom>
        </p:spPr>
        <p:txBody>
          <a:bodyPr vert="horz" wrap="square" lIns="0" tIns="0" rIns="0" bIns="0" rtlCol="0">
            <a:spAutoFit/>
          </a:bodyPr>
          <a:lstStyle/>
          <a:p>
            <a:pPr marL="12700">
              <a:lnSpc>
                <a:spcPct val="100000"/>
              </a:lnSpc>
            </a:pPr>
            <a:r>
              <a:rPr lang="en-US" sz="1400" spc="15" dirty="0">
                <a:solidFill>
                  <a:srgbClr val="702784"/>
                </a:solidFill>
                <a:cs typeface="Univers LT Std 45 Light"/>
              </a:rPr>
              <a:t>50% – 99% </a:t>
            </a:r>
            <a:r>
              <a:rPr lang="en-US" sz="1400" b="1" spc="15" dirty="0">
                <a:solidFill>
                  <a:srgbClr val="702784"/>
                </a:solidFill>
                <a:cs typeface="Univers LT Std 45 Light"/>
              </a:rPr>
              <a:t>19%</a:t>
            </a:r>
            <a:endParaRPr sz="1400" b="1" dirty="0">
              <a:cs typeface="Univers LT Std 45 Light"/>
            </a:endParaRPr>
          </a:p>
        </p:txBody>
      </p:sp>
      <p:sp>
        <p:nvSpPr>
          <p:cNvPr id="71" name="object 51"/>
          <p:cNvSpPr txBox="1"/>
          <p:nvPr/>
        </p:nvSpPr>
        <p:spPr>
          <a:xfrm>
            <a:off x="3878361" y="3590425"/>
            <a:ext cx="1964104" cy="215444"/>
          </a:xfrm>
          <a:prstGeom prst="rect">
            <a:avLst/>
          </a:prstGeom>
        </p:spPr>
        <p:txBody>
          <a:bodyPr vert="horz" wrap="square" lIns="0" tIns="0" rIns="0" bIns="0" rtlCol="0">
            <a:spAutoFit/>
          </a:bodyPr>
          <a:lstStyle/>
          <a:p>
            <a:pPr marL="12700">
              <a:lnSpc>
                <a:spcPct val="100000"/>
              </a:lnSpc>
            </a:pPr>
            <a:r>
              <a:rPr lang="en-US" sz="1400" spc="15" dirty="0">
                <a:solidFill>
                  <a:srgbClr val="702784"/>
                </a:solidFill>
                <a:cs typeface="Univers LT Std 45 Light"/>
              </a:rPr>
              <a:t>Less than 25% </a:t>
            </a:r>
            <a:r>
              <a:rPr lang="en-US" sz="1400" b="1" spc="15" dirty="0">
                <a:solidFill>
                  <a:srgbClr val="702784"/>
                </a:solidFill>
                <a:cs typeface="Univers LT Std 45 Light"/>
              </a:rPr>
              <a:t>1%</a:t>
            </a:r>
            <a:endParaRPr sz="1400" b="1" dirty="0">
              <a:cs typeface="Univers LT Std 45 Light"/>
            </a:endParaRPr>
          </a:p>
        </p:txBody>
      </p:sp>
      <p:grpSp>
        <p:nvGrpSpPr>
          <p:cNvPr id="72" name="Group 71"/>
          <p:cNvGrpSpPr/>
          <p:nvPr/>
        </p:nvGrpSpPr>
        <p:grpSpPr>
          <a:xfrm>
            <a:off x="2669436" y="2889074"/>
            <a:ext cx="1188194" cy="1188192"/>
            <a:chOff x="9052" y="3068960"/>
            <a:chExt cx="892526" cy="892524"/>
          </a:xfrm>
        </p:grpSpPr>
        <p:grpSp>
          <p:nvGrpSpPr>
            <p:cNvPr id="73" name="Group 72"/>
            <p:cNvGrpSpPr/>
            <p:nvPr/>
          </p:nvGrpSpPr>
          <p:grpSpPr>
            <a:xfrm>
              <a:off x="9052" y="3068960"/>
              <a:ext cx="892526" cy="892524"/>
              <a:chOff x="9052" y="3068960"/>
              <a:chExt cx="892526" cy="892524"/>
            </a:xfrm>
          </p:grpSpPr>
          <p:sp>
            <p:nvSpPr>
              <p:cNvPr id="78" name="Pie 77"/>
              <p:cNvSpPr/>
              <p:nvPr/>
            </p:nvSpPr>
            <p:spPr>
              <a:xfrm>
                <a:off x="9052" y="3068960"/>
                <a:ext cx="892526" cy="892524"/>
              </a:xfrm>
              <a:prstGeom prst="pie">
                <a:avLst>
                  <a:gd name="adj1" fmla="val 16220930"/>
                  <a:gd name="adj2" fmla="val 5412388"/>
                </a:avLst>
              </a:prstGeom>
              <a:solidFill>
                <a:srgbClr val="00A3A1"/>
              </a:solidFill>
              <a:ln w="6350">
                <a:noFill/>
                <a:round/>
                <a:headEnd/>
                <a:tailEnd/>
              </a:ln>
            </p:spPr>
            <p:txBody>
              <a:bodyPr vert="horz" wrap="none" lIns="91440" tIns="45720" rIns="91440" bIns="45720" numCol="1" anchor="t" anchorCtr="0" compatLnSpc="1">
                <a:prstTxWarp prst="textNoShape">
                  <a:avLst/>
                </a:prstTxWarp>
              </a:bodyPr>
              <a:lstStyle/>
              <a:p>
                <a:endParaRPr lang="en-GB" dirty="0" err="1"/>
              </a:p>
            </p:txBody>
          </p:sp>
          <p:sp>
            <p:nvSpPr>
              <p:cNvPr id="79" name="Pie 78"/>
              <p:cNvSpPr/>
              <p:nvPr/>
            </p:nvSpPr>
            <p:spPr>
              <a:xfrm>
                <a:off x="42638" y="3102546"/>
                <a:ext cx="825354" cy="825352"/>
              </a:xfrm>
              <a:prstGeom prst="pie">
                <a:avLst>
                  <a:gd name="adj1" fmla="val 16220930"/>
                  <a:gd name="adj2" fmla="val 5412388"/>
                </a:avLst>
              </a:prstGeom>
              <a:solidFill>
                <a:srgbClr val="6D2077"/>
              </a:solidFill>
              <a:ln w="6350">
                <a:solidFill>
                  <a:schemeClr val="bg1"/>
                </a:solidFill>
                <a:round/>
                <a:headEnd/>
                <a:tailEnd/>
              </a:ln>
            </p:spPr>
            <p:txBody>
              <a:bodyPr vert="horz" wrap="none" lIns="91440" tIns="45720" rIns="91440" bIns="45720" numCol="1" anchor="t" anchorCtr="0" compatLnSpc="1">
                <a:prstTxWarp prst="textNoShape">
                  <a:avLst/>
                </a:prstTxWarp>
              </a:bodyPr>
              <a:lstStyle/>
              <a:p>
                <a:endParaRPr lang="en-GB" dirty="0" err="1"/>
              </a:p>
            </p:txBody>
          </p:sp>
        </p:grpSp>
        <p:sp>
          <p:nvSpPr>
            <p:cNvPr id="74" name="Pie 73"/>
            <p:cNvSpPr/>
            <p:nvPr/>
          </p:nvSpPr>
          <p:spPr>
            <a:xfrm>
              <a:off x="42638" y="3102546"/>
              <a:ext cx="825354" cy="825352"/>
            </a:xfrm>
            <a:prstGeom prst="pie">
              <a:avLst>
                <a:gd name="adj1" fmla="val 2741989"/>
                <a:gd name="adj2" fmla="val 5412388"/>
              </a:avLst>
            </a:prstGeom>
            <a:noFill/>
            <a:ln w="6350">
              <a:solidFill>
                <a:schemeClr val="bg1"/>
              </a:solidFill>
              <a:round/>
              <a:headEnd/>
              <a:tailEnd/>
            </a:ln>
          </p:spPr>
          <p:txBody>
            <a:bodyPr vert="horz" wrap="none" lIns="91440" tIns="45720" rIns="91440" bIns="45720" numCol="1" anchor="t" anchorCtr="0" compatLnSpc="1">
              <a:prstTxWarp prst="textNoShape">
                <a:avLst/>
              </a:prstTxWarp>
            </a:bodyPr>
            <a:lstStyle/>
            <a:p>
              <a:endParaRPr lang="en-GB" dirty="0" err="1"/>
            </a:p>
          </p:txBody>
        </p:sp>
        <p:sp>
          <p:nvSpPr>
            <p:cNvPr id="75" name="Pie 74"/>
            <p:cNvSpPr/>
            <p:nvPr/>
          </p:nvSpPr>
          <p:spPr>
            <a:xfrm>
              <a:off x="42638" y="3102546"/>
              <a:ext cx="825354" cy="825352"/>
            </a:xfrm>
            <a:prstGeom prst="pie">
              <a:avLst>
                <a:gd name="adj1" fmla="val 2617148"/>
                <a:gd name="adj2" fmla="val 5412388"/>
              </a:avLst>
            </a:prstGeom>
            <a:noFill/>
            <a:ln w="6350">
              <a:solidFill>
                <a:schemeClr val="bg1"/>
              </a:solidFill>
              <a:round/>
              <a:headEnd/>
              <a:tailEnd/>
            </a:ln>
          </p:spPr>
          <p:txBody>
            <a:bodyPr vert="horz" wrap="none" lIns="91440" tIns="45720" rIns="91440" bIns="45720" numCol="1" anchor="t" anchorCtr="0" compatLnSpc="1">
              <a:prstTxWarp prst="textNoShape">
                <a:avLst/>
              </a:prstTxWarp>
            </a:bodyPr>
            <a:lstStyle/>
            <a:p>
              <a:endParaRPr lang="en-GB" dirty="0" err="1"/>
            </a:p>
          </p:txBody>
        </p:sp>
        <p:sp>
          <p:nvSpPr>
            <p:cNvPr id="76" name="Pie 75"/>
            <p:cNvSpPr/>
            <p:nvPr/>
          </p:nvSpPr>
          <p:spPr>
            <a:xfrm>
              <a:off x="42638" y="3102546"/>
              <a:ext cx="825354" cy="825352"/>
            </a:xfrm>
            <a:prstGeom prst="pie">
              <a:avLst>
                <a:gd name="adj1" fmla="val 2037505"/>
                <a:gd name="adj2" fmla="val 5412388"/>
              </a:avLst>
            </a:prstGeom>
            <a:noFill/>
            <a:ln w="6350">
              <a:solidFill>
                <a:schemeClr val="bg1"/>
              </a:solidFill>
              <a:round/>
              <a:headEnd/>
              <a:tailEnd/>
            </a:ln>
          </p:spPr>
          <p:txBody>
            <a:bodyPr vert="horz" wrap="none" lIns="91440" tIns="45720" rIns="91440" bIns="45720" numCol="1" anchor="t" anchorCtr="0" compatLnSpc="1">
              <a:prstTxWarp prst="textNoShape">
                <a:avLst/>
              </a:prstTxWarp>
            </a:bodyPr>
            <a:lstStyle/>
            <a:p>
              <a:endParaRPr lang="en-GB" dirty="0" err="1"/>
            </a:p>
          </p:txBody>
        </p:sp>
        <p:sp>
          <p:nvSpPr>
            <p:cNvPr id="77" name="Oval 76"/>
            <p:cNvSpPr/>
            <p:nvPr/>
          </p:nvSpPr>
          <p:spPr>
            <a:xfrm>
              <a:off x="126366" y="3186273"/>
              <a:ext cx="657899" cy="65789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43200" rtlCol="0" anchor="b"/>
            <a:lstStyle/>
            <a:p>
              <a:pPr algn="ctr"/>
              <a:endParaRPr lang="en-GB" sz="3200" dirty="0">
                <a:solidFill>
                  <a:srgbClr val="00A3A1"/>
                </a:solidFill>
                <a:latin typeface="+mj-lt"/>
              </a:endParaRPr>
            </a:p>
          </p:txBody>
        </p:sp>
      </p:grpSp>
      <p:cxnSp>
        <p:nvCxnSpPr>
          <p:cNvPr id="83" name="Straight Connector 82"/>
          <p:cNvCxnSpPr/>
          <p:nvPr/>
        </p:nvCxnSpPr>
        <p:spPr>
          <a:xfrm>
            <a:off x="561063" y="6263150"/>
            <a:ext cx="2448000" cy="0"/>
          </a:xfrm>
          <a:prstGeom prst="line">
            <a:avLst/>
          </a:prstGeom>
          <a:ln w="6350">
            <a:solidFill>
              <a:srgbClr val="470A68"/>
            </a:solidFill>
            <a:prstDash val="sysDot"/>
          </a:ln>
        </p:spPr>
        <p:style>
          <a:lnRef idx="1">
            <a:schemeClr val="accent1"/>
          </a:lnRef>
          <a:fillRef idx="0">
            <a:schemeClr val="accent1"/>
          </a:fillRef>
          <a:effectRef idx="0">
            <a:schemeClr val="accent1"/>
          </a:effectRef>
          <a:fontRef idx="minor">
            <a:schemeClr val="tx1"/>
          </a:fontRef>
        </p:style>
      </p:cxnSp>
      <p:sp>
        <p:nvSpPr>
          <p:cNvPr id="85" name="object 49"/>
          <p:cNvSpPr txBox="1"/>
          <p:nvPr/>
        </p:nvSpPr>
        <p:spPr>
          <a:xfrm>
            <a:off x="1015255" y="5249439"/>
            <a:ext cx="1725867" cy="215444"/>
          </a:xfrm>
          <a:prstGeom prst="rect">
            <a:avLst/>
          </a:prstGeom>
        </p:spPr>
        <p:txBody>
          <a:bodyPr vert="horz" wrap="square" lIns="0" tIns="0" rIns="0" bIns="0" rtlCol="0">
            <a:spAutoFit/>
          </a:bodyPr>
          <a:lstStyle/>
          <a:p>
            <a:pPr marL="12700">
              <a:lnSpc>
                <a:spcPct val="100000"/>
              </a:lnSpc>
            </a:pPr>
            <a:r>
              <a:rPr sz="1400" b="0" spc="-15" dirty="0">
                <a:solidFill>
                  <a:srgbClr val="702784"/>
                </a:solidFill>
                <a:cs typeface="Univers LT Std 45 Light"/>
              </a:rPr>
              <a:t>1</a:t>
            </a:r>
            <a:r>
              <a:rPr lang="nl-NL" sz="1400" spc="-15" baseline="30000" dirty="0">
                <a:solidFill>
                  <a:srgbClr val="702784"/>
                </a:solidFill>
                <a:cs typeface="Univers LT Std 45 Light"/>
              </a:rPr>
              <a:t>st</a:t>
            </a:r>
            <a:r>
              <a:rPr lang="nl-NL" sz="1400" b="0" spc="-15" dirty="0">
                <a:solidFill>
                  <a:srgbClr val="702784"/>
                </a:solidFill>
                <a:cs typeface="Univers LT Std 45 Light"/>
              </a:rPr>
              <a:t> </a:t>
            </a:r>
            <a:r>
              <a:rPr lang="nl-NL" sz="1400" b="0" spc="-15" dirty="0" err="1">
                <a:solidFill>
                  <a:srgbClr val="702784"/>
                </a:solidFill>
                <a:cs typeface="Univers LT Std 45 Light"/>
              </a:rPr>
              <a:t>generation</a:t>
            </a:r>
            <a:r>
              <a:rPr sz="1400" b="0" spc="10" dirty="0">
                <a:solidFill>
                  <a:srgbClr val="702784"/>
                </a:solidFill>
                <a:cs typeface="Univers LT Std 45 Light"/>
              </a:rPr>
              <a:t> </a:t>
            </a:r>
            <a:r>
              <a:rPr lang="nl-NL" sz="1400" b="1" spc="40" dirty="0">
                <a:solidFill>
                  <a:srgbClr val="702784"/>
                </a:solidFill>
                <a:cs typeface="Univers LT Std 45 Light"/>
              </a:rPr>
              <a:t>33</a:t>
            </a:r>
            <a:r>
              <a:rPr sz="1400" b="1" spc="20" dirty="0">
                <a:solidFill>
                  <a:srgbClr val="702784"/>
                </a:solidFill>
                <a:cs typeface="Univers LT Std 45 Light"/>
              </a:rPr>
              <a:t>%</a:t>
            </a:r>
            <a:endParaRPr sz="1400" dirty="0">
              <a:cs typeface="Univers LT Std 45 Light"/>
            </a:endParaRPr>
          </a:p>
        </p:txBody>
      </p:sp>
      <p:grpSp>
        <p:nvGrpSpPr>
          <p:cNvPr id="88" name="Group 87"/>
          <p:cNvGrpSpPr/>
          <p:nvPr/>
        </p:nvGrpSpPr>
        <p:grpSpPr>
          <a:xfrm>
            <a:off x="-145226" y="5107450"/>
            <a:ext cx="1188194" cy="1188192"/>
            <a:chOff x="9052" y="3068960"/>
            <a:chExt cx="892526" cy="892524"/>
          </a:xfrm>
        </p:grpSpPr>
        <p:grpSp>
          <p:nvGrpSpPr>
            <p:cNvPr id="89" name="Group 88"/>
            <p:cNvGrpSpPr/>
            <p:nvPr/>
          </p:nvGrpSpPr>
          <p:grpSpPr>
            <a:xfrm>
              <a:off x="9052" y="3068960"/>
              <a:ext cx="892526" cy="892524"/>
              <a:chOff x="9052" y="3068960"/>
              <a:chExt cx="892526" cy="892524"/>
            </a:xfrm>
          </p:grpSpPr>
          <p:sp>
            <p:nvSpPr>
              <p:cNvPr id="94" name="Pie 93"/>
              <p:cNvSpPr/>
              <p:nvPr/>
            </p:nvSpPr>
            <p:spPr>
              <a:xfrm>
                <a:off x="9052" y="3068960"/>
                <a:ext cx="892526" cy="892524"/>
              </a:xfrm>
              <a:prstGeom prst="pie">
                <a:avLst>
                  <a:gd name="adj1" fmla="val 16220930"/>
                  <a:gd name="adj2" fmla="val 5412388"/>
                </a:avLst>
              </a:prstGeom>
              <a:solidFill>
                <a:srgbClr val="00A3A1"/>
              </a:solidFill>
              <a:ln w="6350">
                <a:noFill/>
                <a:round/>
                <a:headEnd/>
                <a:tailEnd/>
              </a:ln>
            </p:spPr>
            <p:txBody>
              <a:bodyPr vert="horz" wrap="none" lIns="91440" tIns="45720" rIns="91440" bIns="45720" numCol="1" anchor="t" anchorCtr="0" compatLnSpc="1">
                <a:prstTxWarp prst="textNoShape">
                  <a:avLst/>
                </a:prstTxWarp>
              </a:bodyPr>
              <a:lstStyle/>
              <a:p>
                <a:endParaRPr lang="en-GB" dirty="0" err="1"/>
              </a:p>
            </p:txBody>
          </p:sp>
          <p:sp>
            <p:nvSpPr>
              <p:cNvPr id="95" name="Pie 94"/>
              <p:cNvSpPr/>
              <p:nvPr/>
            </p:nvSpPr>
            <p:spPr>
              <a:xfrm>
                <a:off x="42638" y="3102546"/>
                <a:ext cx="825354" cy="825352"/>
              </a:xfrm>
              <a:prstGeom prst="pie">
                <a:avLst>
                  <a:gd name="adj1" fmla="val 16220930"/>
                  <a:gd name="adj2" fmla="val 5412388"/>
                </a:avLst>
              </a:prstGeom>
              <a:solidFill>
                <a:srgbClr val="6D2077"/>
              </a:solidFill>
              <a:ln w="6350">
                <a:solidFill>
                  <a:schemeClr val="bg1"/>
                </a:solidFill>
                <a:round/>
                <a:headEnd/>
                <a:tailEnd/>
              </a:ln>
            </p:spPr>
            <p:txBody>
              <a:bodyPr vert="horz" wrap="none" lIns="91440" tIns="45720" rIns="91440" bIns="45720" numCol="1" anchor="t" anchorCtr="0" compatLnSpc="1">
                <a:prstTxWarp prst="textNoShape">
                  <a:avLst/>
                </a:prstTxWarp>
              </a:bodyPr>
              <a:lstStyle/>
              <a:p>
                <a:endParaRPr lang="en-GB" dirty="0" err="1"/>
              </a:p>
            </p:txBody>
          </p:sp>
        </p:grpSp>
        <p:sp>
          <p:nvSpPr>
            <p:cNvPr id="90" name="Pie 89"/>
            <p:cNvSpPr/>
            <p:nvPr/>
          </p:nvSpPr>
          <p:spPr>
            <a:xfrm>
              <a:off x="42638" y="3102546"/>
              <a:ext cx="825354" cy="825352"/>
            </a:xfrm>
            <a:prstGeom prst="pie">
              <a:avLst>
                <a:gd name="adj1" fmla="val 4262658"/>
                <a:gd name="adj2" fmla="val 5412388"/>
              </a:avLst>
            </a:prstGeom>
            <a:noFill/>
            <a:ln w="6350">
              <a:solidFill>
                <a:schemeClr val="bg1"/>
              </a:solidFill>
              <a:round/>
              <a:headEnd/>
              <a:tailEnd/>
            </a:ln>
          </p:spPr>
          <p:txBody>
            <a:bodyPr vert="horz" wrap="none" lIns="91440" tIns="45720" rIns="91440" bIns="45720" numCol="1" anchor="t" anchorCtr="0" compatLnSpc="1">
              <a:prstTxWarp prst="textNoShape">
                <a:avLst/>
              </a:prstTxWarp>
            </a:bodyPr>
            <a:lstStyle/>
            <a:p>
              <a:endParaRPr lang="en-GB" dirty="0" err="1"/>
            </a:p>
          </p:txBody>
        </p:sp>
        <p:sp>
          <p:nvSpPr>
            <p:cNvPr id="91" name="Pie 90"/>
            <p:cNvSpPr/>
            <p:nvPr/>
          </p:nvSpPr>
          <p:spPr>
            <a:xfrm>
              <a:off x="42638" y="3102546"/>
              <a:ext cx="825354" cy="825352"/>
            </a:xfrm>
            <a:prstGeom prst="pie">
              <a:avLst>
                <a:gd name="adj1" fmla="val 21051986"/>
                <a:gd name="adj2" fmla="val 5412388"/>
              </a:avLst>
            </a:prstGeom>
            <a:noFill/>
            <a:ln w="6350">
              <a:solidFill>
                <a:schemeClr val="bg1"/>
              </a:solidFill>
              <a:round/>
              <a:headEnd/>
              <a:tailEnd/>
            </a:ln>
          </p:spPr>
          <p:txBody>
            <a:bodyPr vert="horz" wrap="none" lIns="91440" tIns="45720" rIns="91440" bIns="45720" numCol="1" anchor="t" anchorCtr="0" compatLnSpc="1">
              <a:prstTxWarp prst="textNoShape">
                <a:avLst/>
              </a:prstTxWarp>
            </a:bodyPr>
            <a:lstStyle/>
            <a:p>
              <a:endParaRPr lang="en-GB" dirty="0" err="1"/>
            </a:p>
          </p:txBody>
        </p:sp>
        <p:sp>
          <p:nvSpPr>
            <p:cNvPr id="92" name="Pie 91"/>
            <p:cNvSpPr/>
            <p:nvPr/>
          </p:nvSpPr>
          <p:spPr>
            <a:xfrm>
              <a:off x="42638" y="3102546"/>
              <a:ext cx="825354" cy="825352"/>
            </a:xfrm>
            <a:prstGeom prst="pie">
              <a:avLst>
                <a:gd name="adj1" fmla="val 16774872"/>
                <a:gd name="adj2" fmla="val 5412388"/>
              </a:avLst>
            </a:prstGeom>
            <a:noFill/>
            <a:ln w="6350">
              <a:solidFill>
                <a:schemeClr val="bg1"/>
              </a:solidFill>
              <a:round/>
              <a:headEnd/>
              <a:tailEnd/>
            </a:ln>
          </p:spPr>
          <p:txBody>
            <a:bodyPr vert="horz" wrap="none" lIns="91440" tIns="45720" rIns="91440" bIns="45720" numCol="1" anchor="t" anchorCtr="0" compatLnSpc="1">
              <a:prstTxWarp prst="textNoShape">
                <a:avLst/>
              </a:prstTxWarp>
            </a:bodyPr>
            <a:lstStyle/>
            <a:p>
              <a:endParaRPr lang="en-GB" dirty="0" err="1"/>
            </a:p>
          </p:txBody>
        </p:sp>
        <p:sp>
          <p:nvSpPr>
            <p:cNvPr id="93" name="Oval 92"/>
            <p:cNvSpPr/>
            <p:nvPr/>
          </p:nvSpPr>
          <p:spPr>
            <a:xfrm>
              <a:off x="126366" y="3186273"/>
              <a:ext cx="657899" cy="65789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43200" rtlCol="0" anchor="b"/>
            <a:lstStyle/>
            <a:p>
              <a:pPr algn="ctr"/>
              <a:endParaRPr lang="en-GB" sz="3200" dirty="0">
                <a:solidFill>
                  <a:srgbClr val="00A3A1"/>
                </a:solidFill>
                <a:latin typeface="+mj-lt"/>
              </a:endParaRPr>
            </a:p>
          </p:txBody>
        </p:sp>
      </p:grpSp>
      <p:cxnSp>
        <p:nvCxnSpPr>
          <p:cNvPr id="98" name="Straight Connector 97"/>
          <p:cNvCxnSpPr/>
          <p:nvPr/>
        </p:nvCxnSpPr>
        <p:spPr>
          <a:xfrm>
            <a:off x="3432022" y="6241336"/>
            <a:ext cx="2727816" cy="21814"/>
          </a:xfrm>
          <a:prstGeom prst="line">
            <a:avLst/>
          </a:prstGeom>
          <a:ln w="6350">
            <a:solidFill>
              <a:srgbClr val="470A68"/>
            </a:solidFill>
            <a:prstDash val="sysDot"/>
          </a:ln>
        </p:spPr>
        <p:style>
          <a:lnRef idx="1">
            <a:schemeClr val="accent1"/>
          </a:lnRef>
          <a:fillRef idx="0">
            <a:schemeClr val="accent1"/>
          </a:fillRef>
          <a:effectRef idx="0">
            <a:schemeClr val="accent1"/>
          </a:effectRef>
          <a:fontRef idx="minor">
            <a:schemeClr val="tx1"/>
          </a:fontRef>
        </p:style>
      </p:cxnSp>
      <p:sp>
        <p:nvSpPr>
          <p:cNvPr id="100" name="object 49"/>
          <p:cNvSpPr txBox="1"/>
          <p:nvPr/>
        </p:nvSpPr>
        <p:spPr>
          <a:xfrm>
            <a:off x="3878361" y="5248045"/>
            <a:ext cx="2001199" cy="215444"/>
          </a:xfrm>
          <a:prstGeom prst="rect">
            <a:avLst/>
          </a:prstGeom>
        </p:spPr>
        <p:txBody>
          <a:bodyPr vert="horz" wrap="square" lIns="0" tIns="0" rIns="0" bIns="0" rtlCol="0">
            <a:spAutoFit/>
          </a:bodyPr>
          <a:lstStyle/>
          <a:p>
            <a:pPr marL="12700">
              <a:lnSpc>
                <a:spcPct val="100000"/>
              </a:lnSpc>
            </a:pPr>
            <a:r>
              <a:rPr lang="en-US" sz="1400" spc="-15" dirty="0">
                <a:solidFill>
                  <a:srgbClr val="702784"/>
                </a:solidFill>
                <a:cs typeface="Univers LT Std 45 Light"/>
              </a:rPr>
              <a:t>Listed </a:t>
            </a:r>
            <a:r>
              <a:rPr lang="en-US" sz="1400" b="1" spc="-15" dirty="0">
                <a:solidFill>
                  <a:srgbClr val="702784"/>
                </a:solidFill>
                <a:cs typeface="Univers LT Std 45 Light"/>
              </a:rPr>
              <a:t>3%</a:t>
            </a:r>
            <a:endParaRPr sz="1400" b="1" dirty="0">
              <a:cs typeface="Univers LT Std 45 Light"/>
            </a:endParaRPr>
          </a:p>
        </p:txBody>
      </p:sp>
      <p:grpSp>
        <p:nvGrpSpPr>
          <p:cNvPr id="102" name="Group 101"/>
          <p:cNvGrpSpPr/>
          <p:nvPr/>
        </p:nvGrpSpPr>
        <p:grpSpPr>
          <a:xfrm>
            <a:off x="2669436" y="5204727"/>
            <a:ext cx="1188194" cy="1188192"/>
            <a:chOff x="9052" y="3068960"/>
            <a:chExt cx="892526" cy="892524"/>
          </a:xfrm>
        </p:grpSpPr>
        <p:grpSp>
          <p:nvGrpSpPr>
            <p:cNvPr id="103" name="Group 102"/>
            <p:cNvGrpSpPr/>
            <p:nvPr/>
          </p:nvGrpSpPr>
          <p:grpSpPr>
            <a:xfrm>
              <a:off x="9052" y="3068960"/>
              <a:ext cx="892526" cy="892524"/>
              <a:chOff x="9052" y="3068960"/>
              <a:chExt cx="892526" cy="892524"/>
            </a:xfrm>
          </p:grpSpPr>
          <p:sp>
            <p:nvSpPr>
              <p:cNvPr id="106" name="Pie 105"/>
              <p:cNvSpPr/>
              <p:nvPr/>
            </p:nvSpPr>
            <p:spPr>
              <a:xfrm>
                <a:off x="9052" y="3068960"/>
                <a:ext cx="892526" cy="892524"/>
              </a:xfrm>
              <a:prstGeom prst="pie">
                <a:avLst>
                  <a:gd name="adj1" fmla="val 16220930"/>
                  <a:gd name="adj2" fmla="val 5412388"/>
                </a:avLst>
              </a:prstGeom>
              <a:solidFill>
                <a:srgbClr val="00A3A1"/>
              </a:solidFill>
              <a:ln w="6350">
                <a:noFill/>
                <a:round/>
                <a:headEnd/>
                <a:tailEnd/>
              </a:ln>
            </p:spPr>
            <p:txBody>
              <a:bodyPr vert="horz" wrap="none" lIns="91440" tIns="45720" rIns="91440" bIns="45720" numCol="1" anchor="t" anchorCtr="0" compatLnSpc="1">
                <a:prstTxWarp prst="textNoShape">
                  <a:avLst/>
                </a:prstTxWarp>
              </a:bodyPr>
              <a:lstStyle/>
              <a:p>
                <a:endParaRPr lang="en-GB" dirty="0" err="1"/>
              </a:p>
            </p:txBody>
          </p:sp>
          <p:sp>
            <p:nvSpPr>
              <p:cNvPr id="107" name="Pie 106"/>
              <p:cNvSpPr/>
              <p:nvPr/>
            </p:nvSpPr>
            <p:spPr>
              <a:xfrm>
                <a:off x="42638" y="3102546"/>
                <a:ext cx="825354" cy="825352"/>
              </a:xfrm>
              <a:prstGeom prst="pie">
                <a:avLst>
                  <a:gd name="adj1" fmla="val 16220930"/>
                  <a:gd name="adj2" fmla="val 5412388"/>
                </a:avLst>
              </a:prstGeom>
              <a:solidFill>
                <a:srgbClr val="6D2077"/>
              </a:solidFill>
              <a:ln w="6350">
                <a:solidFill>
                  <a:schemeClr val="bg1"/>
                </a:solidFill>
                <a:round/>
                <a:headEnd/>
                <a:tailEnd/>
              </a:ln>
            </p:spPr>
            <p:txBody>
              <a:bodyPr vert="horz" wrap="none" lIns="91440" tIns="45720" rIns="91440" bIns="45720" numCol="1" anchor="t" anchorCtr="0" compatLnSpc="1">
                <a:prstTxWarp prst="textNoShape">
                  <a:avLst/>
                </a:prstTxWarp>
              </a:bodyPr>
              <a:lstStyle/>
              <a:p>
                <a:endParaRPr lang="en-GB" dirty="0" err="1"/>
              </a:p>
            </p:txBody>
          </p:sp>
        </p:grpSp>
        <p:sp>
          <p:nvSpPr>
            <p:cNvPr id="104" name="Pie 103"/>
            <p:cNvSpPr/>
            <p:nvPr/>
          </p:nvSpPr>
          <p:spPr>
            <a:xfrm>
              <a:off x="42638" y="3102546"/>
              <a:ext cx="825354" cy="825352"/>
            </a:xfrm>
            <a:prstGeom prst="pie">
              <a:avLst>
                <a:gd name="adj1" fmla="val 16705444"/>
                <a:gd name="adj2" fmla="val 5412388"/>
              </a:avLst>
            </a:prstGeom>
            <a:noFill/>
            <a:ln w="6350">
              <a:solidFill>
                <a:schemeClr val="bg1"/>
              </a:solidFill>
              <a:round/>
              <a:headEnd/>
              <a:tailEnd/>
            </a:ln>
          </p:spPr>
          <p:txBody>
            <a:bodyPr vert="horz" wrap="none" lIns="91440" tIns="45720" rIns="91440" bIns="45720" numCol="1" anchor="t" anchorCtr="0" compatLnSpc="1">
              <a:prstTxWarp prst="textNoShape">
                <a:avLst/>
              </a:prstTxWarp>
            </a:bodyPr>
            <a:lstStyle/>
            <a:p>
              <a:endParaRPr lang="en-GB" dirty="0" err="1"/>
            </a:p>
          </p:txBody>
        </p:sp>
        <p:sp>
          <p:nvSpPr>
            <p:cNvPr id="105" name="Oval 104"/>
            <p:cNvSpPr/>
            <p:nvPr/>
          </p:nvSpPr>
          <p:spPr>
            <a:xfrm>
              <a:off x="126366" y="3186273"/>
              <a:ext cx="657899" cy="65789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43200" rtlCol="0" anchor="b"/>
            <a:lstStyle/>
            <a:p>
              <a:pPr algn="ctr"/>
              <a:endParaRPr lang="en-GB" sz="3200" dirty="0">
                <a:solidFill>
                  <a:srgbClr val="00A3A1"/>
                </a:solidFill>
                <a:latin typeface="+mj-lt"/>
              </a:endParaRPr>
            </a:p>
          </p:txBody>
        </p:sp>
      </p:grpSp>
      <p:cxnSp>
        <p:nvCxnSpPr>
          <p:cNvPr id="109" name="Straight Connector 108"/>
          <p:cNvCxnSpPr/>
          <p:nvPr/>
        </p:nvCxnSpPr>
        <p:spPr>
          <a:xfrm>
            <a:off x="9792779" y="5605892"/>
            <a:ext cx="2016000" cy="0"/>
          </a:xfrm>
          <a:prstGeom prst="line">
            <a:avLst/>
          </a:prstGeom>
          <a:ln w="6350">
            <a:solidFill>
              <a:srgbClr val="470A68"/>
            </a:solidFill>
            <a:prstDash val="sysDot"/>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9625637" y="6160938"/>
            <a:ext cx="2160000" cy="0"/>
          </a:xfrm>
          <a:prstGeom prst="line">
            <a:avLst/>
          </a:prstGeom>
          <a:ln w="6350">
            <a:solidFill>
              <a:srgbClr val="470A68"/>
            </a:solidFill>
            <a:prstDash val="sysDot"/>
          </a:ln>
        </p:spPr>
        <p:style>
          <a:lnRef idx="1">
            <a:schemeClr val="accent1"/>
          </a:lnRef>
          <a:fillRef idx="0">
            <a:schemeClr val="accent1"/>
          </a:fillRef>
          <a:effectRef idx="0">
            <a:schemeClr val="accent1"/>
          </a:effectRef>
          <a:fontRef idx="minor">
            <a:schemeClr val="tx1"/>
          </a:fontRef>
        </p:style>
      </p:cxnSp>
      <p:sp>
        <p:nvSpPr>
          <p:cNvPr id="112" name="object 49"/>
          <p:cNvSpPr txBox="1"/>
          <p:nvPr/>
        </p:nvSpPr>
        <p:spPr>
          <a:xfrm>
            <a:off x="9700013" y="5380718"/>
            <a:ext cx="2204132" cy="215444"/>
          </a:xfrm>
          <a:prstGeom prst="rect">
            <a:avLst/>
          </a:prstGeom>
        </p:spPr>
        <p:txBody>
          <a:bodyPr vert="horz" wrap="square" lIns="0" tIns="0" rIns="0" bIns="0" rtlCol="0">
            <a:spAutoFit/>
          </a:bodyPr>
          <a:lstStyle/>
          <a:p>
            <a:pPr marL="12700">
              <a:lnSpc>
                <a:spcPct val="100000"/>
              </a:lnSpc>
            </a:pPr>
            <a:r>
              <a:rPr lang="en-US" sz="1400" spc="-15" dirty="0">
                <a:solidFill>
                  <a:srgbClr val="702784"/>
                </a:solidFill>
                <a:cs typeface="Univers LT Std 45 Light"/>
              </a:rPr>
              <a:t>    Non family member </a:t>
            </a:r>
            <a:r>
              <a:rPr lang="en-US" sz="1400" b="1" spc="-15" dirty="0">
                <a:solidFill>
                  <a:srgbClr val="702784"/>
                </a:solidFill>
                <a:cs typeface="Univers LT Std 45 Light"/>
              </a:rPr>
              <a:t>16%</a:t>
            </a:r>
            <a:endParaRPr sz="1400" b="1" dirty="0">
              <a:cs typeface="Univers LT Std 45 Light"/>
            </a:endParaRPr>
          </a:p>
        </p:txBody>
      </p:sp>
      <p:sp>
        <p:nvSpPr>
          <p:cNvPr id="113" name="object 51"/>
          <p:cNvSpPr txBox="1"/>
          <p:nvPr/>
        </p:nvSpPr>
        <p:spPr>
          <a:xfrm>
            <a:off x="9718671" y="5918522"/>
            <a:ext cx="1843511" cy="215444"/>
          </a:xfrm>
          <a:prstGeom prst="rect">
            <a:avLst/>
          </a:prstGeom>
        </p:spPr>
        <p:txBody>
          <a:bodyPr vert="horz" wrap="square" lIns="0" tIns="0" rIns="0" bIns="0" rtlCol="0">
            <a:spAutoFit/>
          </a:bodyPr>
          <a:lstStyle/>
          <a:p>
            <a:pPr marL="12700" algn="r">
              <a:lnSpc>
                <a:spcPct val="100000"/>
              </a:lnSpc>
            </a:pPr>
            <a:r>
              <a:rPr lang="en-US" sz="1400" spc="15" dirty="0">
                <a:solidFill>
                  <a:srgbClr val="702784"/>
                </a:solidFill>
                <a:cs typeface="Univers LT Std 45 Light"/>
              </a:rPr>
              <a:t>Family member </a:t>
            </a:r>
            <a:r>
              <a:rPr lang="en-US" sz="1400" b="1" spc="15" dirty="0">
                <a:solidFill>
                  <a:srgbClr val="702784"/>
                </a:solidFill>
                <a:cs typeface="Univers LT Std 45 Light"/>
              </a:rPr>
              <a:t>84%</a:t>
            </a:r>
            <a:endParaRPr sz="1400" b="1" dirty="0">
              <a:cs typeface="Univers LT Std 45 Light"/>
            </a:endParaRPr>
          </a:p>
        </p:txBody>
      </p:sp>
      <p:grpSp>
        <p:nvGrpSpPr>
          <p:cNvPr id="114" name="Group 113"/>
          <p:cNvGrpSpPr/>
          <p:nvPr/>
        </p:nvGrpSpPr>
        <p:grpSpPr>
          <a:xfrm>
            <a:off x="8690490" y="5204727"/>
            <a:ext cx="1188194" cy="1188192"/>
            <a:chOff x="9052" y="3068960"/>
            <a:chExt cx="892526" cy="892524"/>
          </a:xfrm>
        </p:grpSpPr>
        <p:grpSp>
          <p:nvGrpSpPr>
            <p:cNvPr id="115" name="Group 114"/>
            <p:cNvGrpSpPr/>
            <p:nvPr/>
          </p:nvGrpSpPr>
          <p:grpSpPr>
            <a:xfrm>
              <a:off x="9052" y="3068960"/>
              <a:ext cx="892526" cy="892524"/>
              <a:chOff x="9052" y="3068960"/>
              <a:chExt cx="892526" cy="892524"/>
            </a:xfrm>
          </p:grpSpPr>
          <p:sp>
            <p:nvSpPr>
              <p:cNvPr id="118" name="Pie 117"/>
              <p:cNvSpPr/>
              <p:nvPr/>
            </p:nvSpPr>
            <p:spPr>
              <a:xfrm>
                <a:off x="9052" y="3068960"/>
                <a:ext cx="892526" cy="892524"/>
              </a:xfrm>
              <a:prstGeom prst="pie">
                <a:avLst>
                  <a:gd name="adj1" fmla="val 16220930"/>
                  <a:gd name="adj2" fmla="val 5412388"/>
                </a:avLst>
              </a:prstGeom>
              <a:solidFill>
                <a:srgbClr val="00A3A1"/>
              </a:solidFill>
              <a:ln w="6350">
                <a:noFill/>
                <a:round/>
                <a:headEnd/>
                <a:tailEnd/>
              </a:ln>
            </p:spPr>
            <p:txBody>
              <a:bodyPr vert="horz" wrap="none" lIns="91440" tIns="45720" rIns="91440" bIns="45720" numCol="1" anchor="t" anchorCtr="0" compatLnSpc="1">
                <a:prstTxWarp prst="textNoShape">
                  <a:avLst/>
                </a:prstTxWarp>
              </a:bodyPr>
              <a:lstStyle/>
              <a:p>
                <a:endParaRPr lang="en-GB" dirty="0" err="1"/>
              </a:p>
            </p:txBody>
          </p:sp>
          <p:sp>
            <p:nvSpPr>
              <p:cNvPr id="119" name="Pie 118"/>
              <p:cNvSpPr/>
              <p:nvPr/>
            </p:nvSpPr>
            <p:spPr>
              <a:xfrm>
                <a:off x="42638" y="3102546"/>
                <a:ext cx="825354" cy="825352"/>
              </a:xfrm>
              <a:prstGeom prst="pie">
                <a:avLst>
                  <a:gd name="adj1" fmla="val 16220930"/>
                  <a:gd name="adj2" fmla="val 5412388"/>
                </a:avLst>
              </a:prstGeom>
              <a:solidFill>
                <a:srgbClr val="6D2077"/>
              </a:solidFill>
              <a:ln w="6350">
                <a:solidFill>
                  <a:schemeClr val="bg1"/>
                </a:solidFill>
                <a:round/>
                <a:headEnd/>
                <a:tailEnd/>
              </a:ln>
            </p:spPr>
            <p:txBody>
              <a:bodyPr vert="horz" wrap="none" lIns="91440" tIns="45720" rIns="91440" bIns="45720" numCol="1" anchor="t" anchorCtr="0" compatLnSpc="1">
                <a:prstTxWarp prst="textNoShape">
                  <a:avLst/>
                </a:prstTxWarp>
              </a:bodyPr>
              <a:lstStyle/>
              <a:p>
                <a:endParaRPr lang="en-GB" dirty="0" err="1"/>
              </a:p>
            </p:txBody>
          </p:sp>
        </p:grpSp>
        <p:sp>
          <p:nvSpPr>
            <p:cNvPr id="116" name="Pie 115"/>
            <p:cNvSpPr/>
            <p:nvPr/>
          </p:nvSpPr>
          <p:spPr>
            <a:xfrm>
              <a:off x="42638" y="3102546"/>
              <a:ext cx="825354" cy="825352"/>
            </a:xfrm>
            <a:prstGeom prst="pie">
              <a:avLst>
                <a:gd name="adj1" fmla="val 18448043"/>
                <a:gd name="adj2" fmla="val 5412388"/>
              </a:avLst>
            </a:prstGeom>
            <a:noFill/>
            <a:ln w="6350">
              <a:solidFill>
                <a:schemeClr val="bg1"/>
              </a:solidFill>
              <a:round/>
              <a:headEnd/>
              <a:tailEnd/>
            </a:ln>
          </p:spPr>
          <p:txBody>
            <a:bodyPr vert="horz" wrap="none" lIns="91440" tIns="45720" rIns="91440" bIns="45720" numCol="1" anchor="t" anchorCtr="0" compatLnSpc="1">
              <a:prstTxWarp prst="textNoShape">
                <a:avLst/>
              </a:prstTxWarp>
            </a:bodyPr>
            <a:lstStyle/>
            <a:p>
              <a:endParaRPr lang="en-GB" dirty="0" err="1"/>
            </a:p>
          </p:txBody>
        </p:sp>
        <p:sp>
          <p:nvSpPr>
            <p:cNvPr id="117" name="Oval 116"/>
            <p:cNvSpPr/>
            <p:nvPr/>
          </p:nvSpPr>
          <p:spPr>
            <a:xfrm>
              <a:off x="126366" y="3186273"/>
              <a:ext cx="657899" cy="65789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43200" rtlCol="0" anchor="b"/>
            <a:lstStyle/>
            <a:p>
              <a:pPr algn="ctr"/>
              <a:endParaRPr lang="en-GB" sz="3200" dirty="0">
                <a:solidFill>
                  <a:srgbClr val="00A3A1"/>
                </a:solidFill>
                <a:latin typeface="+mj-lt"/>
              </a:endParaRPr>
            </a:p>
          </p:txBody>
        </p:sp>
      </p:grpSp>
      <p:grpSp>
        <p:nvGrpSpPr>
          <p:cNvPr id="120" name="Group 119"/>
          <p:cNvGrpSpPr/>
          <p:nvPr/>
        </p:nvGrpSpPr>
        <p:grpSpPr>
          <a:xfrm>
            <a:off x="5759430" y="5204727"/>
            <a:ext cx="1188194" cy="1188192"/>
            <a:chOff x="5767759" y="4668473"/>
            <a:chExt cx="1188194" cy="1188192"/>
          </a:xfrm>
        </p:grpSpPr>
        <p:grpSp>
          <p:nvGrpSpPr>
            <p:cNvPr id="121" name="Group 120"/>
            <p:cNvGrpSpPr/>
            <p:nvPr/>
          </p:nvGrpSpPr>
          <p:grpSpPr>
            <a:xfrm>
              <a:off x="5767759" y="4668473"/>
              <a:ext cx="1188194" cy="1188192"/>
              <a:chOff x="9052" y="3068960"/>
              <a:chExt cx="892526" cy="892524"/>
            </a:xfrm>
          </p:grpSpPr>
          <p:grpSp>
            <p:nvGrpSpPr>
              <p:cNvPr id="124" name="Group 123"/>
              <p:cNvGrpSpPr/>
              <p:nvPr/>
            </p:nvGrpSpPr>
            <p:grpSpPr>
              <a:xfrm>
                <a:off x="9052" y="3068960"/>
                <a:ext cx="892526" cy="892524"/>
                <a:chOff x="9052" y="3068960"/>
                <a:chExt cx="892526" cy="892524"/>
              </a:xfrm>
            </p:grpSpPr>
            <p:sp>
              <p:nvSpPr>
                <p:cNvPr id="128" name="Pie 127"/>
                <p:cNvSpPr/>
                <p:nvPr/>
              </p:nvSpPr>
              <p:spPr>
                <a:xfrm>
                  <a:off x="9052" y="3068960"/>
                  <a:ext cx="892526" cy="892524"/>
                </a:xfrm>
                <a:prstGeom prst="pie">
                  <a:avLst>
                    <a:gd name="adj1" fmla="val 16220930"/>
                    <a:gd name="adj2" fmla="val 5412388"/>
                  </a:avLst>
                </a:prstGeom>
                <a:solidFill>
                  <a:srgbClr val="00A3A1"/>
                </a:solidFill>
                <a:ln w="6350">
                  <a:noFill/>
                  <a:round/>
                  <a:headEnd/>
                  <a:tailEnd/>
                </a:ln>
              </p:spPr>
              <p:txBody>
                <a:bodyPr vert="horz" wrap="none" lIns="91440" tIns="45720" rIns="91440" bIns="45720" numCol="1" anchor="t" anchorCtr="0" compatLnSpc="1">
                  <a:prstTxWarp prst="textNoShape">
                    <a:avLst/>
                  </a:prstTxWarp>
                </a:bodyPr>
                <a:lstStyle/>
                <a:p>
                  <a:endParaRPr lang="en-GB" dirty="0" err="1"/>
                </a:p>
              </p:txBody>
            </p:sp>
            <p:sp>
              <p:nvSpPr>
                <p:cNvPr id="129" name="Pie 128"/>
                <p:cNvSpPr/>
                <p:nvPr/>
              </p:nvSpPr>
              <p:spPr>
                <a:xfrm>
                  <a:off x="42638" y="3102546"/>
                  <a:ext cx="825354" cy="825352"/>
                </a:xfrm>
                <a:prstGeom prst="pie">
                  <a:avLst>
                    <a:gd name="adj1" fmla="val 16220930"/>
                    <a:gd name="adj2" fmla="val 5412388"/>
                  </a:avLst>
                </a:prstGeom>
                <a:solidFill>
                  <a:srgbClr val="6D2077"/>
                </a:solidFill>
                <a:ln w="6350">
                  <a:solidFill>
                    <a:schemeClr val="bg1"/>
                  </a:solidFill>
                  <a:round/>
                  <a:headEnd/>
                  <a:tailEnd/>
                </a:ln>
              </p:spPr>
              <p:txBody>
                <a:bodyPr vert="horz" wrap="none" lIns="91440" tIns="45720" rIns="91440" bIns="45720" numCol="1" anchor="t" anchorCtr="0" compatLnSpc="1">
                  <a:prstTxWarp prst="textNoShape">
                    <a:avLst/>
                  </a:prstTxWarp>
                </a:bodyPr>
                <a:lstStyle/>
                <a:p>
                  <a:endParaRPr lang="en-GB" dirty="0" err="1"/>
                </a:p>
              </p:txBody>
            </p:sp>
          </p:grpSp>
          <p:sp>
            <p:nvSpPr>
              <p:cNvPr id="125" name="Pie 124"/>
              <p:cNvSpPr/>
              <p:nvPr/>
            </p:nvSpPr>
            <p:spPr>
              <a:xfrm>
                <a:off x="42638" y="3102546"/>
                <a:ext cx="825354" cy="825352"/>
              </a:xfrm>
              <a:prstGeom prst="pie">
                <a:avLst>
                  <a:gd name="adj1" fmla="val 4262658"/>
                  <a:gd name="adj2" fmla="val 5412388"/>
                </a:avLst>
              </a:prstGeom>
              <a:noFill/>
              <a:ln w="6350">
                <a:solidFill>
                  <a:schemeClr val="bg1"/>
                </a:solidFill>
                <a:round/>
                <a:headEnd/>
                <a:tailEnd/>
              </a:ln>
            </p:spPr>
            <p:txBody>
              <a:bodyPr vert="horz" wrap="none" lIns="91440" tIns="45720" rIns="91440" bIns="45720" numCol="1" anchor="t" anchorCtr="0" compatLnSpc="1">
                <a:prstTxWarp prst="textNoShape">
                  <a:avLst/>
                </a:prstTxWarp>
              </a:bodyPr>
              <a:lstStyle/>
              <a:p>
                <a:endParaRPr lang="en-GB" dirty="0" err="1"/>
              </a:p>
            </p:txBody>
          </p:sp>
          <p:sp>
            <p:nvSpPr>
              <p:cNvPr id="126" name="Pie 125"/>
              <p:cNvSpPr/>
              <p:nvPr/>
            </p:nvSpPr>
            <p:spPr>
              <a:xfrm>
                <a:off x="42638" y="3102546"/>
                <a:ext cx="825354" cy="825352"/>
              </a:xfrm>
              <a:prstGeom prst="pie">
                <a:avLst>
                  <a:gd name="adj1" fmla="val 20729517"/>
                  <a:gd name="adj2" fmla="val 5412388"/>
                </a:avLst>
              </a:prstGeom>
              <a:noFill/>
              <a:ln w="6350">
                <a:solidFill>
                  <a:schemeClr val="bg1"/>
                </a:solidFill>
                <a:round/>
                <a:headEnd/>
                <a:tailEnd/>
              </a:ln>
            </p:spPr>
            <p:txBody>
              <a:bodyPr vert="horz" wrap="none" lIns="91440" tIns="45720" rIns="91440" bIns="45720" numCol="1" anchor="t" anchorCtr="0" compatLnSpc="1">
                <a:prstTxWarp prst="textNoShape">
                  <a:avLst/>
                </a:prstTxWarp>
              </a:bodyPr>
              <a:lstStyle/>
              <a:p>
                <a:endParaRPr lang="en-GB" dirty="0" err="1"/>
              </a:p>
            </p:txBody>
          </p:sp>
          <p:sp>
            <p:nvSpPr>
              <p:cNvPr id="127" name="Pie 126"/>
              <p:cNvSpPr/>
              <p:nvPr/>
            </p:nvSpPr>
            <p:spPr>
              <a:xfrm>
                <a:off x="42638" y="3102546"/>
                <a:ext cx="825354" cy="825352"/>
              </a:xfrm>
              <a:prstGeom prst="pie">
                <a:avLst>
                  <a:gd name="adj1" fmla="val 16479086"/>
                  <a:gd name="adj2" fmla="val 5412388"/>
                </a:avLst>
              </a:prstGeom>
              <a:noFill/>
              <a:ln w="6350">
                <a:solidFill>
                  <a:schemeClr val="bg1"/>
                </a:solidFill>
                <a:round/>
                <a:headEnd/>
                <a:tailEnd/>
              </a:ln>
            </p:spPr>
            <p:txBody>
              <a:bodyPr vert="horz" wrap="none" lIns="91440" tIns="45720" rIns="91440" bIns="45720" numCol="1" anchor="t" anchorCtr="0" compatLnSpc="1">
                <a:prstTxWarp prst="textNoShape">
                  <a:avLst/>
                </a:prstTxWarp>
              </a:bodyPr>
              <a:lstStyle/>
              <a:p>
                <a:endParaRPr lang="en-GB" dirty="0" err="1"/>
              </a:p>
            </p:txBody>
          </p:sp>
        </p:grpSp>
        <p:sp>
          <p:nvSpPr>
            <p:cNvPr id="122" name="Pie 121"/>
            <p:cNvSpPr/>
            <p:nvPr/>
          </p:nvSpPr>
          <p:spPr>
            <a:xfrm>
              <a:off x="5812471" y="4713185"/>
              <a:ext cx="1098770" cy="1098768"/>
            </a:xfrm>
            <a:prstGeom prst="pie">
              <a:avLst>
                <a:gd name="adj1" fmla="val 1913682"/>
                <a:gd name="adj2" fmla="val 5412388"/>
              </a:avLst>
            </a:prstGeom>
            <a:noFill/>
            <a:ln w="6350">
              <a:solidFill>
                <a:schemeClr val="bg1"/>
              </a:solidFill>
              <a:round/>
              <a:headEnd/>
              <a:tailEnd/>
            </a:ln>
          </p:spPr>
          <p:txBody>
            <a:bodyPr vert="horz" wrap="none" lIns="91440" tIns="45720" rIns="91440" bIns="45720" numCol="1" anchor="t" anchorCtr="0" compatLnSpc="1">
              <a:prstTxWarp prst="textNoShape">
                <a:avLst/>
              </a:prstTxWarp>
            </a:bodyPr>
            <a:lstStyle/>
            <a:p>
              <a:endParaRPr lang="en-GB" dirty="0" err="1"/>
            </a:p>
          </p:txBody>
        </p:sp>
        <p:sp>
          <p:nvSpPr>
            <p:cNvPr id="123" name="Oval 122"/>
            <p:cNvSpPr/>
            <p:nvPr/>
          </p:nvSpPr>
          <p:spPr>
            <a:xfrm>
              <a:off x="5923936" y="4824648"/>
              <a:ext cx="875842" cy="8758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43200" rtlCol="0" anchor="b"/>
            <a:lstStyle/>
            <a:p>
              <a:pPr algn="ctr"/>
              <a:endParaRPr lang="en-GB" sz="3200" dirty="0">
                <a:solidFill>
                  <a:srgbClr val="00A3A1"/>
                </a:solidFill>
                <a:latin typeface="+mj-lt"/>
              </a:endParaRPr>
            </a:p>
          </p:txBody>
        </p:sp>
      </p:grpSp>
      <p:cxnSp>
        <p:nvCxnSpPr>
          <p:cNvPr id="131" name="Straight Connector 130"/>
          <p:cNvCxnSpPr/>
          <p:nvPr/>
        </p:nvCxnSpPr>
        <p:spPr>
          <a:xfrm>
            <a:off x="9676061" y="3138260"/>
            <a:ext cx="1836000" cy="0"/>
          </a:xfrm>
          <a:prstGeom prst="line">
            <a:avLst/>
          </a:prstGeom>
          <a:ln w="6350">
            <a:solidFill>
              <a:srgbClr val="470A68"/>
            </a:solidFill>
            <a:prstDash val="sysDot"/>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a:off x="9792779" y="3733250"/>
            <a:ext cx="1728000" cy="0"/>
          </a:xfrm>
          <a:prstGeom prst="line">
            <a:avLst/>
          </a:prstGeom>
          <a:ln w="6350">
            <a:solidFill>
              <a:srgbClr val="470A68"/>
            </a:solidFill>
            <a:prstDash val="sysDot"/>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a:off x="9378771" y="3991690"/>
            <a:ext cx="2160000" cy="0"/>
          </a:xfrm>
          <a:prstGeom prst="line">
            <a:avLst/>
          </a:prstGeom>
          <a:ln w="6350">
            <a:solidFill>
              <a:srgbClr val="470A68"/>
            </a:solidFill>
            <a:prstDash val="sysDot"/>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a:off x="9792779" y="3478109"/>
            <a:ext cx="1728000" cy="0"/>
          </a:xfrm>
          <a:prstGeom prst="line">
            <a:avLst/>
          </a:prstGeom>
          <a:ln w="6350">
            <a:solidFill>
              <a:srgbClr val="470A68"/>
            </a:solidFill>
            <a:prstDash val="sysDot"/>
          </a:ln>
        </p:spPr>
        <p:style>
          <a:lnRef idx="1">
            <a:schemeClr val="accent1"/>
          </a:lnRef>
          <a:fillRef idx="0">
            <a:schemeClr val="accent1"/>
          </a:fillRef>
          <a:effectRef idx="0">
            <a:schemeClr val="accent1"/>
          </a:effectRef>
          <a:fontRef idx="minor">
            <a:schemeClr val="tx1"/>
          </a:fontRef>
        </p:style>
      </p:cxnSp>
      <p:sp>
        <p:nvSpPr>
          <p:cNvPr id="136" name="object 49"/>
          <p:cNvSpPr txBox="1"/>
          <p:nvPr/>
        </p:nvSpPr>
        <p:spPr>
          <a:xfrm>
            <a:off x="9804738" y="2904447"/>
            <a:ext cx="1981910" cy="215444"/>
          </a:xfrm>
          <a:prstGeom prst="rect">
            <a:avLst/>
          </a:prstGeom>
        </p:spPr>
        <p:txBody>
          <a:bodyPr vert="horz" wrap="square" lIns="0" tIns="0" rIns="0" bIns="0" rtlCol="0">
            <a:spAutoFit/>
          </a:bodyPr>
          <a:lstStyle/>
          <a:p>
            <a:pPr marL="12700">
              <a:lnSpc>
                <a:spcPct val="100000"/>
              </a:lnSpc>
            </a:pPr>
            <a:r>
              <a:rPr lang="en-US" sz="1400" spc="-15" dirty="0">
                <a:solidFill>
                  <a:srgbClr val="702784"/>
                </a:solidFill>
                <a:cs typeface="Univers LT Std 45 Light"/>
              </a:rPr>
              <a:t>Less than 50 </a:t>
            </a:r>
            <a:r>
              <a:rPr lang="en-US" sz="1400" b="1" spc="-15" dirty="0">
                <a:solidFill>
                  <a:srgbClr val="702784"/>
                </a:solidFill>
                <a:cs typeface="Univers LT Std 45 Light"/>
              </a:rPr>
              <a:t>35%</a:t>
            </a:r>
            <a:endParaRPr sz="1400" b="1" dirty="0">
              <a:cs typeface="Univers LT Std 45 Light"/>
            </a:endParaRPr>
          </a:p>
        </p:txBody>
      </p:sp>
      <p:sp>
        <p:nvSpPr>
          <p:cNvPr id="137" name="object 50"/>
          <p:cNvSpPr txBox="1"/>
          <p:nvPr/>
        </p:nvSpPr>
        <p:spPr>
          <a:xfrm>
            <a:off x="9916173" y="3517280"/>
            <a:ext cx="1728624" cy="215444"/>
          </a:xfrm>
          <a:prstGeom prst="rect">
            <a:avLst/>
          </a:prstGeom>
        </p:spPr>
        <p:txBody>
          <a:bodyPr vert="horz" wrap="square" lIns="0" tIns="0" rIns="0" bIns="0" rtlCol="0">
            <a:spAutoFit/>
          </a:bodyPr>
          <a:lstStyle/>
          <a:p>
            <a:pPr marL="12700">
              <a:lnSpc>
                <a:spcPct val="100000"/>
              </a:lnSpc>
            </a:pPr>
            <a:r>
              <a:rPr lang="en-US" sz="1400" spc="15" dirty="0">
                <a:solidFill>
                  <a:srgbClr val="702784"/>
                </a:solidFill>
                <a:cs typeface="Univers LT Std 45 Light"/>
              </a:rPr>
              <a:t>250 – 1,000 </a:t>
            </a:r>
            <a:r>
              <a:rPr lang="en-US" sz="1400" b="1" spc="15" dirty="0">
                <a:solidFill>
                  <a:srgbClr val="702784"/>
                </a:solidFill>
                <a:cs typeface="Univers LT Std 45 Light"/>
              </a:rPr>
              <a:t>18%</a:t>
            </a:r>
            <a:endParaRPr sz="1400" b="1" dirty="0">
              <a:cs typeface="Univers LT Std 45 Light"/>
            </a:endParaRPr>
          </a:p>
        </p:txBody>
      </p:sp>
      <p:sp>
        <p:nvSpPr>
          <p:cNvPr id="138" name="object 51"/>
          <p:cNvSpPr txBox="1"/>
          <p:nvPr/>
        </p:nvSpPr>
        <p:spPr>
          <a:xfrm>
            <a:off x="9916173" y="3771894"/>
            <a:ext cx="1870475" cy="215444"/>
          </a:xfrm>
          <a:prstGeom prst="rect">
            <a:avLst/>
          </a:prstGeom>
        </p:spPr>
        <p:txBody>
          <a:bodyPr vert="horz" wrap="square" lIns="0" tIns="0" rIns="0" bIns="0" rtlCol="0">
            <a:spAutoFit/>
          </a:bodyPr>
          <a:lstStyle/>
          <a:p>
            <a:pPr marL="12700">
              <a:lnSpc>
                <a:spcPct val="100000"/>
              </a:lnSpc>
            </a:pPr>
            <a:r>
              <a:rPr lang="en-US" sz="1400" spc="15" dirty="0">
                <a:solidFill>
                  <a:srgbClr val="702784"/>
                </a:solidFill>
                <a:cs typeface="Univers LT Std 45 Light"/>
              </a:rPr>
              <a:t>More than 1,000 </a:t>
            </a:r>
            <a:r>
              <a:rPr lang="en-US" sz="1400" b="1" spc="15" dirty="0">
                <a:solidFill>
                  <a:srgbClr val="702784"/>
                </a:solidFill>
                <a:cs typeface="Univers LT Std 45 Light"/>
              </a:rPr>
              <a:t>12%</a:t>
            </a:r>
            <a:endParaRPr sz="1400" b="1" dirty="0">
              <a:cs typeface="Univers LT Std 45 Light"/>
            </a:endParaRPr>
          </a:p>
        </p:txBody>
      </p:sp>
      <p:sp>
        <p:nvSpPr>
          <p:cNvPr id="139" name="object 50"/>
          <p:cNvSpPr txBox="1"/>
          <p:nvPr/>
        </p:nvSpPr>
        <p:spPr>
          <a:xfrm>
            <a:off x="9907032" y="3231858"/>
            <a:ext cx="1686088" cy="215444"/>
          </a:xfrm>
          <a:prstGeom prst="rect">
            <a:avLst/>
          </a:prstGeom>
        </p:spPr>
        <p:txBody>
          <a:bodyPr vert="horz" wrap="square" lIns="0" tIns="0" rIns="0" bIns="0" rtlCol="0">
            <a:spAutoFit/>
          </a:bodyPr>
          <a:lstStyle/>
          <a:p>
            <a:pPr marL="12700">
              <a:lnSpc>
                <a:spcPct val="100000"/>
              </a:lnSpc>
            </a:pPr>
            <a:r>
              <a:rPr lang="en-US" sz="1400" spc="15" dirty="0">
                <a:solidFill>
                  <a:srgbClr val="702784"/>
                </a:solidFill>
                <a:cs typeface="Univers LT Std 45 Light"/>
              </a:rPr>
              <a:t>50 – 249 </a:t>
            </a:r>
            <a:r>
              <a:rPr lang="en-US" sz="1400" b="1" spc="15" dirty="0">
                <a:solidFill>
                  <a:srgbClr val="702784"/>
                </a:solidFill>
                <a:cs typeface="Univers LT Std 45 Light"/>
              </a:rPr>
              <a:t>33%</a:t>
            </a:r>
            <a:endParaRPr sz="1400" b="1" dirty="0">
              <a:cs typeface="Univers LT Std 45 Light"/>
            </a:endParaRPr>
          </a:p>
        </p:txBody>
      </p:sp>
      <p:grpSp>
        <p:nvGrpSpPr>
          <p:cNvPr id="140" name="Group 139"/>
          <p:cNvGrpSpPr/>
          <p:nvPr/>
        </p:nvGrpSpPr>
        <p:grpSpPr>
          <a:xfrm>
            <a:off x="8690490" y="2870024"/>
            <a:ext cx="1188194" cy="1188192"/>
            <a:chOff x="9052" y="3068960"/>
            <a:chExt cx="892526" cy="892524"/>
          </a:xfrm>
        </p:grpSpPr>
        <p:sp>
          <p:nvSpPr>
            <p:cNvPr id="141" name="Pie 140"/>
            <p:cNvSpPr/>
            <p:nvPr/>
          </p:nvSpPr>
          <p:spPr>
            <a:xfrm>
              <a:off x="9052" y="3068960"/>
              <a:ext cx="892526" cy="892524"/>
            </a:xfrm>
            <a:prstGeom prst="pie">
              <a:avLst>
                <a:gd name="adj1" fmla="val 16220930"/>
                <a:gd name="adj2" fmla="val 5412388"/>
              </a:avLst>
            </a:prstGeom>
            <a:solidFill>
              <a:srgbClr val="00A3A1"/>
            </a:solidFill>
            <a:ln w="6350">
              <a:noFill/>
              <a:round/>
              <a:headEnd/>
              <a:tailEnd/>
            </a:ln>
          </p:spPr>
          <p:txBody>
            <a:bodyPr vert="horz" wrap="none" lIns="91440" tIns="45720" rIns="91440" bIns="45720" numCol="1" anchor="t" anchorCtr="0" compatLnSpc="1">
              <a:prstTxWarp prst="textNoShape">
                <a:avLst/>
              </a:prstTxWarp>
            </a:bodyPr>
            <a:lstStyle/>
            <a:p>
              <a:endParaRPr lang="en-GB" dirty="0" err="1"/>
            </a:p>
          </p:txBody>
        </p:sp>
        <p:sp>
          <p:nvSpPr>
            <p:cNvPr id="142" name="Pie 141"/>
            <p:cNvSpPr/>
            <p:nvPr/>
          </p:nvSpPr>
          <p:spPr>
            <a:xfrm>
              <a:off x="42638" y="3102546"/>
              <a:ext cx="825354" cy="825352"/>
            </a:xfrm>
            <a:prstGeom prst="pie">
              <a:avLst>
                <a:gd name="adj1" fmla="val 16220930"/>
                <a:gd name="adj2" fmla="val 5412388"/>
              </a:avLst>
            </a:prstGeom>
            <a:solidFill>
              <a:srgbClr val="6D2077"/>
            </a:solidFill>
            <a:ln w="6350">
              <a:solidFill>
                <a:schemeClr val="bg1"/>
              </a:solidFill>
              <a:round/>
              <a:headEnd/>
              <a:tailEnd/>
            </a:ln>
          </p:spPr>
          <p:txBody>
            <a:bodyPr vert="horz" wrap="none" lIns="91440" tIns="45720" rIns="91440" bIns="45720" numCol="1" anchor="t" anchorCtr="0" compatLnSpc="1">
              <a:prstTxWarp prst="textNoShape">
                <a:avLst/>
              </a:prstTxWarp>
            </a:bodyPr>
            <a:lstStyle/>
            <a:p>
              <a:endParaRPr lang="en-GB" dirty="0" err="1"/>
            </a:p>
          </p:txBody>
        </p:sp>
      </p:grpSp>
      <p:sp>
        <p:nvSpPr>
          <p:cNvPr id="143" name="Pie 142"/>
          <p:cNvSpPr/>
          <p:nvPr/>
        </p:nvSpPr>
        <p:spPr>
          <a:xfrm>
            <a:off x="8735202" y="2914736"/>
            <a:ext cx="1098770" cy="1098768"/>
          </a:xfrm>
          <a:prstGeom prst="pie">
            <a:avLst>
              <a:gd name="adj1" fmla="val 3698592"/>
              <a:gd name="adj2" fmla="val 5412388"/>
            </a:avLst>
          </a:prstGeom>
          <a:noFill/>
          <a:ln w="6350">
            <a:solidFill>
              <a:schemeClr val="bg1"/>
            </a:solidFill>
            <a:round/>
            <a:headEnd/>
            <a:tailEnd/>
          </a:ln>
        </p:spPr>
        <p:txBody>
          <a:bodyPr vert="horz" wrap="none" lIns="91440" tIns="45720" rIns="91440" bIns="45720" numCol="1" anchor="t" anchorCtr="0" compatLnSpc="1">
            <a:prstTxWarp prst="textNoShape">
              <a:avLst/>
            </a:prstTxWarp>
          </a:bodyPr>
          <a:lstStyle/>
          <a:p>
            <a:endParaRPr lang="en-GB" dirty="0" err="1"/>
          </a:p>
        </p:txBody>
      </p:sp>
      <p:sp>
        <p:nvSpPr>
          <p:cNvPr id="144" name="Pie 143"/>
          <p:cNvSpPr/>
          <p:nvPr/>
        </p:nvSpPr>
        <p:spPr>
          <a:xfrm>
            <a:off x="8735202" y="2914736"/>
            <a:ext cx="1098770" cy="1098768"/>
          </a:xfrm>
          <a:prstGeom prst="pie">
            <a:avLst>
              <a:gd name="adj1" fmla="val 1532115"/>
              <a:gd name="adj2" fmla="val 5412388"/>
            </a:avLst>
          </a:prstGeom>
          <a:noFill/>
          <a:ln w="6350">
            <a:solidFill>
              <a:schemeClr val="bg1"/>
            </a:solidFill>
            <a:round/>
            <a:headEnd/>
            <a:tailEnd/>
          </a:ln>
        </p:spPr>
        <p:txBody>
          <a:bodyPr vert="horz" wrap="none" lIns="91440" tIns="45720" rIns="91440" bIns="45720" numCol="1" anchor="t" anchorCtr="0" compatLnSpc="1">
            <a:prstTxWarp prst="textNoShape">
              <a:avLst/>
            </a:prstTxWarp>
          </a:bodyPr>
          <a:lstStyle/>
          <a:p>
            <a:endParaRPr lang="en-GB" dirty="0" err="1"/>
          </a:p>
        </p:txBody>
      </p:sp>
      <p:sp>
        <p:nvSpPr>
          <p:cNvPr id="145" name="Pie 144"/>
          <p:cNvSpPr/>
          <p:nvPr/>
        </p:nvSpPr>
        <p:spPr>
          <a:xfrm>
            <a:off x="8735202" y="2914736"/>
            <a:ext cx="1098770" cy="1098768"/>
          </a:xfrm>
          <a:prstGeom prst="pie">
            <a:avLst>
              <a:gd name="adj1" fmla="val 20391487"/>
              <a:gd name="adj2" fmla="val 5412388"/>
            </a:avLst>
          </a:prstGeom>
          <a:noFill/>
          <a:ln w="6350">
            <a:solidFill>
              <a:schemeClr val="bg1"/>
            </a:solidFill>
            <a:round/>
            <a:headEnd/>
            <a:tailEnd/>
          </a:ln>
        </p:spPr>
        <p:txBody>
          <a:bodyPr vert="horz" wrap="none" lIns="91440" tIns="45720" rIns="91440" bIns="45720" numCol="1" anchor="t" anchorCtr="0" compatLnSpc="1">
            <a:prstTxWarp prst="textNoShape">
              <a:avLst/>
            </a:prstTxWarp>
          </a:bodyPr>
          <a:lstStyle/>
          <a:p>
            <a:endParaRPr lang="en-GB" dirty="0" err="1"/>
          </a:p>
        </p:txBody>
      </p:sp>
      <p:sp>
        <p:nvSpPr>
          <p:cNvPr id="146" name="Oval 145"/>
          <p:cNvSpPr/>
          <p:nvPr/>
        </p:nvSpPr>
        <p:spPr>
          <a:xfrm>
            <a:off x="8846667" y="3026199"/>
            <a:ext cx="875842" cy="8758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43200" rtlCol="0" anchor="b"/>
          <a:lstStyle/>
          <a:p>
            <a:pPr algn="ctr"/>
            <a:endParaRPr lang="en-GB" sz="3200" dirty="0">
              <a:solidFill>
                <a:srgbClr val="00A3A1"/>
              </a:solidFill>
              <a:latin typeface="+mj-lt"/>
            </a:endParaRPr>
          </a:p>
        </p:txBody>
      </p:sp>
      <p:sp>
        <p:nvSpPr>
          <p:cNvPr id="147" name="object 50"/>
          <p:cNvSpPr txBox="1"/>
          <p:nvPr/>
        </p:nvSpPr>
        <p:spPr>
          <a:xfrm>
            <a:off x="1115285" y="3316502"/>
            <a:ext cx="2305069" cy="215444"/>
          </a:xfrm>
          <a:prstGeom prst="rect">
            <a:avLst/>
          </a:prstGeom>
        </p:spPr>
        <p:txBody>
          <a:bodyPr vert="horz" wrap="square" lIns="0" tIns="0" rIns="0" bIns="0" rtlCol="0">
            <a:spAutoFit/>
          </a:bodyPr>
          <a:lstStyle/>
          <a:p>
            <a:pPr marL="12700">
              <a:lnSpc>
                <a:spcPct val="100000"/>
              </a:lnSpc>
            </a:pPr>
            <a:r>
              <a:rPr sz="1400" b="0" spc="15" dirty="0">
                <a:solidFill>
                  <a:srgbClr val="702784"/>
                </a:solidFill>
                <a:cs typeface="Univers LT Std 45 Light"/>
              </a:rPr>
              <a:t>2</a:t>
            </a:r>
            <a:r>
              <a:rPr lang="nl-NL" sz="1400" spc="-15" baseline="30000" dirty="0" err="1">
                <a:solidFill>
                  <a:srgbClr val="702784"/>
                </a:solidFill>
                <a:cs typeface="Univers LT Std 45 Light"/>
              </a:rPr>
              <a:t>nd</a:t>
            </a:r>
            <a:r>
              <a:rPr lang="nl-NL" sz="1400" spc="25" dirty="0">
                <a:solidFill>
                  <a:srgbClr val="702784"/>
                </a:solidFill>
                <a:cs typeface="Univers LT Std 45 Light"/>
              </a:rPr>
              <a:t> or 3</a:t>
            </a:r>
            <a:r>
              <a:rPr lang="nl-NL" sz="1400" spc="-15" baseline="30000" dirty="0">
                <a:solidFill>
                  <a:srgbClr val="702784"/>
                </a:solidFill>
                <a:cs typeface="Univers LT Std 45 Light"/>
              </a:rPr>
              <a:t>rd</a:t>
            </a:r>
            <a:r>
              <a:rPr lang="nl-NL" sz="1400" spc="25" dirty="0">
                <a:solidFill>
                  <a:srgbClr val="702784"/>
                </a:solidFill>
                <a:cs typeface="Univers LT Std 45 Light"/>
              </a:rPr>
              <a:t> </a:t>
            </a:r>
            <a:r>
              <a:rPr lang="nl-NL" sz="1400" spc="25" dirty="0" err="1">
                <a:solidFill>
                  <a:srgbClr val="702784"/>
                </a:solidFill>
                <a:cs typeface="Univers LT Std 45 Light"/>
              </a:rPr>
              <a:t>generation</a:t>
            </a:r>
            <a:r>
              <a:rPr sz="1400" b="0" spc="10" dirty="0">
                <a:solidFill>
                  <a:srgbClr val="702784"/>
                </a:solidFill>
                <a:cs typeface="Univers LT Std 45 Light"/>
              </a:rPr>
              <a:t> </a:t>
            </a:r>
            <a:r>
              <a:rPr lang="nl-NL" sz="1400" b="1" spc="30" dirty="0">
                <a:solidFill>
                  <a:srgbClr val="702784"/>
                </a:solidFill>
                <a:cs typeface="Univers LT Std 45 Light"/>
              </a:rPr>
              <a:t>49</a:t>
            </a:r>
            <a:r>
              <a:rPr sz="1400" b="1" spc="35" dirty="0">
                <a:solidFill>
                  <a:srgbClr val="702784"/>
                </a:solidFill>
                <a:cs typeface="Univers LT Std 45 Light"/>
              </a:rPr>
              <a:t>%</a:t>
            </a:r>
            <a:endParaRPr sz="1400" dirty="0">
              <a:cs typeface="Univers LT Std 45 Light"/>
            </a:endParaRPr>
          </a:p>
        </p:txBody>
      </p:sp>
      <p:cxnSp>
        <p:nvCxnSpPr>
          <p:cNvPr id="148" name="Straight Connector 147"/>
          <p:cNvCxnSpPr/>
          <p:nvPr/>
        </p:nvCxnSpPr>
        <p:spPr>
          <a:xfrm>
            <a:off x="1023375" y="3549152"/>
            <a:ext cx="1908000" cy="0"/>
          </a:xfrm>
          <a:prstGeom prst="line">
            <a:avLst/>
          </a:prstGeom>
          <a:ln w="6350">
            <a:solidFill>
              <a:srgbClr val="470A68"/>
            </a:solidFill>
            <a:prstDash val="sysDot"/>
          </a:ln>
        </p:spPr>
        <p:style>
          <a:lnRef idx="1">
            <a:schemeClr val="accent1"/>
          </a:lnRef>
          <a:fillRef idx="0">
            <a:schemeClr val="accent1"/>
          </a:fillRef>
          <a:effectRef idx="0">
            <a:schemeClr val="accent1"/>
          </a:effectRef>
          <a:fontRef idx="minor">
            <a:schemeClr val="tx1"/>
          </a:fontRef>
        </p:style>
      </p:cxnSp>
      <p:cxnSp>
        <p:nvCxnSpPr>
          <p:cNvPr id="149" name="Straight Connector 148"/>
          <p:cNvCxnSpPr/>
          <p:nvPr/>
        </p:nvCxnSpPr>
        <p:spPr>
          <a:xfrm>
            <a:off x="993063" y="5899678"/>
            <a:ext cx="2016000" cy="0"/>
          </a:xfrm>
          <a:prstGeom prst="line">
            <a:avLst/>
          </a:prstGeom>
          <a:ln w="6350">
            <a:solidFill>
              <a:srgbClr val="470A68"/>
            </a:solidFill>
            <a:prstDash val="sysDot"/>
          </a:ln>
        </p:spPr>
        <p:style>
          <a:lnRef idx="1">
            <a:schemeClr val="accent1"/>
          </a:lnRef>
          <a:fillRef idx="0">
            <a:schemeClr val="accent1"/>
          </a:fillRef>
          <a:effectRef idx="0">
            <a:schemeClr val="accent1"/>
          </a:effectRef>
          <a:fontRef idx="minor">
            <a:schemeClr val="tx1"/>
          </a:fontRef>
        </p:style>
      </p:cxnSp>
      <p:sp>
        <p:nvSpPr>
          <p:cNvPr id="150" name="object 50"/>
          <p:cNvSpPr txBox="1"/>
          <p:nvPr/>
        </p:nvSpPr>
        <p:spPr>
          <a:xfrm>
            <a:off x="1056708" y="5645364"/>
            <a:ext cx="2273332" cy="215444"/>
          </a:xfrm>
          <a:prstGeom prst="rect">
            <a:avLst/>
          </a:prstGeom>
        </p:spPr>
        <p:txBody>
          <a:bodyPr vert="horz" wrap="square" lIns="0" tIns="0" rIns="0" bIns="0" rtlCol="0">
            <a:spAutoFit/>
          </a:bodyPr>
          <a:lstStyle/>
          <a:p>
            <a:pPr marL="12700">
              <a:lnSpc>
                <a:spcPct val="100000"/>
              </a:lnSpc>
            </a:pPr>
            <a:r>
              <a:rPr lang="en-US" sz="1400" spc="15" dirty="0">
                <a:solidFill>
                  <a:srgbClr val="702784"/>
                </a:solidFill>
                <a:cs typeface="Univers LT Std 45 Light"/>
              </a:rPr>
              <a:t>2</a:t>
            </a:r>
            <a:r>
              <a:rPr lang="nl-NL" sz="1400" spc="-15" baseline="30000" dirty="0" err="1">
                <a:solidFill>
                  <a:srgbClr val="702784"/>
                </a:solidFill>
                <a:cs typeface="Univers LT Std 45 Light"/>
              </a:rPr>
              <a:t>nd</a:t>
            </a:r>
            <a:r>
              <a:rPr lang="en-US" sz="1400" spc="25" dirty="0">
                <a:solidFill>
                  <a:srgbClr val="702784"/>
                </a:solidFill>
                <a:cs typeface="Univers LT Std 45 Light"/>
              </a:rPr>
              <a:t> or 3</a:t>
            </a:r>
            <a:r>
              <a:rPr lang="nl-NL" sz="1400" spc="-15" baseline="30000" dirty="0" err="1">
                <a:solidFill>
                  <a:srgbClr val="702784"/>
                </a:solidFill>
                <a:cs typeface="Univers LT Std 45 Light"/>
              </a:rPr>
              <a:t>rd</a:t>
            </a:r>
            <a:r>
              <a:rPr lang="en-US" sz="1400" spc="25" dirty="0">
                <a:solidFill>
                  <a:srgbClr val="702784"/>
                </a:solidFill>
                <a:cs typeface="Univers LT Std 45 Light"/>
              </a:rPr>
              <a:t> </a:t>
            </a:r>
            <a:r>
              <a:rPr lang="en-US" sz="1400" spc="15" dirty="0">
                <a:solidFill>
                  <a:srgbClr val="702784"/>
                </a:solidFill>
                <a:cs typeface="Univers LT Std 45 Light"/>
              </a:rPr>
              <a:t>generation </a:t>
            </a:r>
            <a:r>
              <a:rPr lang="en-US" sz="1400" b="1" spc="15" dirty="0">
                <a:solidFill>
                  <a:srgbClr val="702784"/>
                </a:solidFill>
                <a:cs typeface="Univers LT Std 45 Light"/>
              </a:rPr>
              <a:t>49%</a:t>
            </a:r>
            <a:endParaRPr sz="1400" b="1" dirty="0">
              <a:cs typeface="Univers LT Std 45 Light"/>
            </a:endParaRPr>
          </a:p>
        </p:txBody>
      </p:sp>
      <p:sp>
        <p:nvSpPr>
          <p:cNvPr id="151" name="object 51"/>
          <p:cNvSpPr txBox="1"/>
          <p:nvPr/>
        </p:nvSpPr>
        <p:spPr>
          <a:xfrm>
            <a:off x="3919396" y="5771929"/>
            <a:ext cx="2408900" cy="430887"/>
          </a:xfrm>
          <a:prstGeom prst="rect">
            <a:avLst/>
          </a:prstGeom>
        </p:spPr>
        <p:txBody>
          <a:bodyPr vert="horz" wrap="square" lIns="0" tIns="0" rIns="0" bIns="0" rtlCol="0">
            <a:spAutoFit/>
          </a:bodyPr>
          <a:lstStyle/>
          <a:p>
            <a:pPr marL="12700">
              <a:lnSpc>
                <a:spcPct val="100000"/>
              </a:lnSpc>
            </a:pPr>
            <a:r>
              <a:rPr lang="en-US" sz="1400" spc="15" dirty="0">
                <a:solidFill>
                  <a:srgbClr val="702784"/>
                </a:solidFill>
                <a:cs typeface="Univers LT Std 45 Light"/>
              </a:rPr>
              <a:t>Non-listed / </a:t>
            </a:r>
          </a:p>
          <a:p>
            <a:pPr marL="12700">
              <a:lnSpc>
                <a:spcPct val="100000"/>
              </a:lnSpc>
            </a:pPr>
            <a:r>
              <a:rPr lang="en-US" sz="1400" spc="15" dirty="0">
                <a:solidFill>
                  <a:srgbClr val="702784"/>
                </a:solidFill>
                <a:cs typeface="Univers LT Std 45 Light"/>
              </a:rPr>
              <a:t>privately held </a:t>
            </a:r>
            <a:r>
              <a:rPr lang="en-US" sz="1400" b="1" spc="15" dirty="0">
                <a:solidFill>
                  <a:srgbClr val="702784"/>
                </a:solidFill>
                <a:cs typeface="Univers LT Std 45 Light"/>
              </a:rPr>
              <a:t>94%</a:t>
            </a:r>
            <a:endParaRPr sz="1400" b="1" dirty="0">
              <a:cs typeface="Univers LT Std 45 Light"/>
            </a:endParaRPr>
          </a:p>
        </p:txBody>
      </p:sp>
      <p:cxnSp>
        <p:nvCxnSpPr>
          <p:cNvPr id="152" name="Straight Connector 151"/>
          <p:cNvCxnSpPr/>
          <p:nvPr/>
        </p:nvCxnSpPr>
        <p:spPr>
          <a:xfrm>
            <a:off x="3779664" y="5510012"/>
            <a:ext cx="2376000" cy="0"/>
          </a:xfrm>
          <a:prstGeom prst="line">
            <a:avLst/>
          </a:prstGeom>
          <a:ln w="6350">
            <a:solidFill>
              <a:srgbClr val="470A68"/>
            </a:solidFill>
            <a:prstDash val="sysDot"/>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a:off x="6945699" y="5698354"/>
            <a:ext cx="2088000" cy="0"/>
          </a:xfrm>
          <a:prstGeom prst="line">
            <a:avLst/>
          </a:prstGeom>
          <a:ln w="6350">
            <a:solidFill>
              <a:srgbClr val="470A68"/>
            </a:solidFill>
            <a:prstDash val="sysDot"/>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p:nvCxnSpPr>
        <p:spPr>
          <a:xfrm>
            <a:off x="6909699" y="6015215"/>
            <a:ext cx="2124000" cy="0"/>
          </a:xfrm>
          <a:prstGeom prst="line">
            <a:avLst/>
          </a:prstGeom>
          <a:ln w="6350">
            <a:solidFill>
              <a:srgbClr val="470A68"/>
            </a:solidFill>
            <a:prstDash val="sysDot"/>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a:off x="993063" y="5485329"/>
            <a:ext cx="2016000" cy="0"/>
          </a:xfrm>
          <a:prstGeom prst="line">
            <a:avLst/>
          </a:prstGeom>
          <a:ln w="6350">
            <a:solidFill>
              <a:srgbClr val="470A68"/>
            </a:solidFill>
            <a:prstDash val="sysDot"/>
          </a:ln>
        </p:spPr>
        <p:style>
          <a:lnRef idx="1">
            <a:schemeClr val="accent1"/>
          </a:lnRef>
          <a:fillRef idx="0">
            <a:schemeClr val="accent1"/>
          </a:fillRef>
          <a:effectRef idx="0">
            <a:schemeClr val="accent1"/>
          </a:effectRef>
          <a:fontRef idx="minor">
            <a:schemeClr val="tx1"/>
          </a:fontRef>
        </p:style>
      </p:cxnSp>
      <p:sp>
        <p:nvSpPr>
          <p:cNvPr id="130" name="object 51"/>
          <p:cNvSpPr txBox="1"/>
          <p:nvPr/>
        </p:nvSpPr>
        <p:spPr>
          <a:xfrm>
            <a:off x="916904" y="6015215"/>
            <a:ext cx="2167501" cy="215444"/>
          </a:xfrm>
          <a:prstGeom prst="rect">
            <a:avLst/>
          </a:prstGeom>
        </p:spPr>
        <p:txBody>
          <a:bodyPr vert="horz" wrap="square" lIns="0" tIns="0" rIns="0" bIns="0" rtlCol="0">
            <a:spAutoFit/>
          </a:bodyPr>
          <a:lstStyle/>
          <a:p>
            <a:pPr marL="12700">
              <a:lnSpc>
                <a:spcPct val="100000"/>
              </a:lnSpc>
            </a:pPr>
            <a:r>
              <a:rPr lang="en-US" sz="1400" spc="15" dirty="0">
                <a:solidFill>
                  <a:srgbClr val="702784"/>
                </a:solidFill>
                <a:cs typeface="Univers LT Std 45 Light"/>
              </a:rPr>
              <a:t>4</a:t>
            </a:r>
            <a:r>
              <a:rPr lang="nl-NL" sz="1400" spc="-15" baseline="30000" dirty="0" err="1">
                <a:solidFill>
                  <a:srgbClr val="702784"/>
                </a:solidFill>
                <a:cs typeface="Univers LT Std 45 Light"/>
              </a:rPr>
              <a:t>th</a:t>
            </a:r>
            <a:r>
              <a:rPr lang="en-US" sz="1400" spc="15" dirty="0">
                <a:solidFill>
                  <a:srgbClr val="702784"/>
                </a:solidFill>
                <a:cs typeface="Univers LT Std 45 Light"/>
              </a:rPr>
              <a:t> plus generation </a:t>
            </a:r>
            <a:r>
              <a:rPr lang="en-US" sz="1400" b="1" spc="15" dirty="0">
                <a:solidFill>
                  <a:srgbClr val="702784"/>
                </a:solidFill>
                <a:cs typeface="Univers LT Std 45 Light"/>
              </a:rPr>
              <a:t>13%</a:t>
            </a:r>
            <a:endParaRPr sz="1400" b="1" dirty="0">
              <a:cs typeface="Univers LT Std 45 Light"/>
            </a:endParaRPr>
          </a:p>
        </p:txBody>
      </p:sp>
    </p:spTree>
    <p:extLst>
      <p:ext uri="{BB962C8B-B14F-4D97-AF65-F5344CB8AC3E}">
        <p14:creationId xmlns:p14="http://schemas.microsoft.com/office/powerpoint/2010/main" val="1985240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 y="0"/>
            <a:ext cx="3600000" cy="6858000"/>
          </a:xfrm>
          <a:prstGeom prst="rect">
            <a:avLst/>
          </a:prstGeom>
          <a:solidFill>
            <a:srgbClr val="470A6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l"/>
            <a:endParaRPr lang="nl-NL" sz="1500" dirty="0">
              <a:solidFill>
                <a:schemeClr val="bg1"/>
              </a:solidFill>
            </a:endParaRPr>
          </a:p>
        </p:txBody>
      </p:sp>
      <p:sp>
        <p:nvSpPr>
          <p:cNvPr id="7" name="Title 6"/>
          <p:cNvSpPr>
            <a:spLocks noGrp="1"/>
          </p:cNvSpPr>
          <p:nvPr>
            <p:ph type="title"/>
          </p:nvPr>
        </p:nvSpPr>
        <p:spPr>
          <a:xfrm>
            <a:off x="346300" y="559921"/>
            <a:ext cx="2968608" cy="4661322"/>
          </a:xfrm>
        </p:spPr>
        <p:txBody>
          <a:bodyPr/>
          <a:lstStyle/>
          <a:p>
            <a:r>
              <a:rPr lang="en-US" sz="6000" dirty="0">
                <a:solidFill>
                  <a:schemeClr val="bg1"/>
                </a:solidFill>
              </a:rPr>
              <a:t>How do you feel about your family business’ economic perspective over the next 12 months?</a:t>
            </a:r>
            <a:endParaRPr lang="nl-NL" sz="6000" dirty="0">
              <a:solidFill>
                <a:schemeClr val="bg1"/>
              </a:solidFill>
            </a:endParaRPr>
          </a:p>
        </p:txBody>
      </p:sp>
      <p:sp>
        <p:nvSpPr>
          <p:cNvPr id="19" name="TextBox 18"/>
          <p:cNvSpPr txBox="1"/>
          <p:nvPr/>
        </p:nvSpPr>
        <p:spPr>
          <a:xfrm>
            <a:off x="4001435" y="7465908"/>
            <a:ext cx="109537" cy="219075"/>
          </a:xfrm>
          <a:prstGeom prst="rect">
            <a:avLst/>
          </a:prstGeom>
          <a:noFill/>
        </p:spPr>
        <p:txBody>
          <a:bodyPr wrap="square" lIns="0" tIns="0" rIns="0" bIns="0" rtlCol="0">
            <a:noAutofit/>
          </a:bodyPr>
          <a:lstStyle/>
          <a:p>
            <a:r>
              <a:rPr lang="en-US" sz="1500" dirty="0">
                <a:solidFill>
                  <a:schemeClr val="bg1"/>
                </a:solidFill>
              </a:rPr>
              <a:t>1</a:t>
            </a:r>
          </a:p>
        </p:txBody>
      </p:sp>
      <p:sp>
        <p:nvSpPr>
          <p:cNvPr id="27" name="AutoShape 3"/>
          <p:cNvSpPr>
            <a:spLocks noChangeAspect="1" noChangeArrowheads="1" noTextEdit="1"/>
          </p:cNvSpPr>
          <p:nvPr/>
        </p:nvSpPr>
        <p:spPr bwMode="auto">
          <a:xfrm>
            <a:off x="-851241" y="4061565"/>
            <a:ext cx="3903662" cy="330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1" name="TextBox 90"/>
          <p:cNvSpPr txBox="1"/>
          <p:nvPr/>
        </p:nvSpPr>
        <p:spPr>
          <a:xfrm>
            <a:off x="4406877" y="7206045"/>
            <a:ext cx="109537" cy="219075"/>
          </a:xfrm>
          <a:prstGeom prst="rect">
            <a:avLst/>
          </a:prstGeom>
          <a:noFill/>
        </p:spPr>
        <p:txBody>
          <a:bodyPr wrap="square" lIns="0" tIns="0" rIns="0" bIns="0" rtlCol="0">
            <a:noAutofit/>
          </a:bodyPr>
          <a:lstStyle/>
          <a:p>
            <a:r>
              <a:rPr lang="en-US" sz="1500" dirty="0">
                <a:solidFill>
                  <a:schemeClr val="bg1"/>
                </a:solidFill>
              </a:rPr>
              <a:t>5</a:t>
            </a:r>
          </a:p>
        </p:txBody>
      </p:sp>
      <p:pic>
        <p:nvPicPr>
          <p:cNvPr id="46" name="Picture 4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8042" y="6450981"/>
            <a:ext cx="504000" cy="372309"/>
          </a:xfrm>
          <a:prstGeom prst="rect">
            <a:avLst/>
          </a:prstGeom>
        </p:spPr>
      </p:pic>
      <p:graphicFrame>
        <p:nvGraphicFramePr>
          <p:cNvPr id="68" name="Chart 67"/>
          <p:cNvGraphicFramePr>
            <a:graphicFrameLocks/>
          </p:cNvGraphicFramePr>
          <p:nvPr>
            <p:extLst/>
          </p:nvPr>
        </p:nvGraphicFramePr>
        <p:xfrm>
          <a:off x="3862487" y="356135"/>
          <a:ext cx="7928459" cy="609484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1766748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AFA8"/>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414600" y="507305"/>
            <a:ext cx="2645393" cy="6048699"/>
          </a:xfrm>
        </p:spPr>
        <p:txBody>
          <a:bodyPr/>
          <a:lstStyle/>
          <a:p>
            <a:r>
              <a:rPr lang="en-US" sz="6000" dirty="0"/>
              <a:t>How do you feel about your family business’ economic perspective over the next 12 months?</a:t>
            </a:r>
            <a:endParaRPr lang="nl-NL" sz="6000" dirty="0"/>
          </a:p>
        </p:txBody>
      </p:sp>
      <p:grpSp>
        <p:nvGrpSpPr>
          <p:cNvPr id="18" name="Group 17"/>
          <p:cNvGrpSpPr/>
          <p:nvPr/>
        </p:nvGrpSpPr>
        <p:grpSpPr>
          <a:xfrm>
            <a:off x="3652346" y="3434430"/>
            <a:ext cx="1500617" cy="1132707"/>
            <a:chOff x="832144" y="4562598"/>
            <a:chExt cx="1500617" cy="1132707"/>
          </a:xfrm>
        </p:grpSpPr>
        <p:sp>
          <p:nvSpPr>
            <p:cNvPr id="19" name="Text Placeholder 3"/>
            <p:cNvSpPr txBox="1">
              <a:spLocks/>
            </p:cNvSpPr>
            <p:nvPr/>
          </p:nvSpPr>
          <p:spPr>
            <a:xfrm>
              <a:off x="832144" y="4562598"/>
              <a:ext cx="1500617" cy="296836"/>
            </a:xfrm>
            <a:prstGeom prst="rect">
              <a:avLst/>
            </a:prstGeom>
            <a:noFill/>
          </p:spPr>
          <p:txBody>
            <a:bodyPr vert="horz" lIns="0" tIns="0" rIns="0" bIns="0" rtlCol="0" anchor="t" anchorCtr="0">
              <a:noAutofit/>
            </a:bodyPr>
            <a:lstStyle>
              <a:lvl1pPr marL="0" indent="0" algn="l" defTabSz="914400" rtl="0" eaLnBrk="1" latinLnBrk="0" hangingPunct="1">
                <a:lnSpc>
                  <a:spcPct val="100000"/>
                </a:lnSpc>
                <a:spcBef>
                  <a:spcPts val="0"/>
                </a:spcBef>
                <a:spcAft>
                  <a:spcPts val="600"/>
                </a:spcAft>
                <a:buClr>
                  <a:schemeClr val="bg1"/>
                </a:buClr>
                <a:buFontTx/>
                <a:buNone/>
                <a:defRPr sz="1500" b="1" kern="1200">
                  <a:solidFill>
                    <a:schemeClr val="bg1"/>
                  </a:solidFill>
                  <a:latin typeface="+mn-lt"/>
                  <a:ea typeface="+mn-ea"/>
                  <a:cs typeface="+mn-cs"/>
                </a:defRPr>
              </a:lvl1pPr>
              <a:lvl2pPr marL="0" indent="0" algn="l" defTabSz="914400" rtl="0" eaLnBrk="1" latinLnBrk="0" hangingPunct="1">
                <a:lnSpc>
                  <a:spcPct val="100000"/>
                </a:lnSpc>
                <a:spcBef>
                  <a:spcPts val="0"/>
                </a:spcBef>
                <a:spcAft>
                  <a:spcPts val="600"/>
                </a:spcAft>
                <a:buClr>
                  <a:schemeClr val="bg1"/>
                </a:buClr>
                <a:buFontTx/>
                <a:buNone/>
                <a:defRPr sz="1500" kern="1200">
                  <a:solidFill>
                    <a:schemeClr val="bg1"/>
                  </a:solidFill>
                  <a:latin typeface="+mn-lt"/>
                  <a:ea typeface="+mn-ea"/>
                  <a:cs typeface="+mn-cs"/>
                </a:defRPr>
              </a:lvl2pPr>
              <a:lvl3pPr marL="284400" indent="-284400" algn="l" defTabSz="914400" rtl="0" eaLnBrk="1" latinLnBrk="0" hangingPunct="1">
                <a:lnSpc>
                  <a:spcPct val="100000"/>
                </a:lnSpc>
                <a:spcBef>
                  <a:spcPts val="0"/>
                </a:spcBef>
                <a:spcAft>
                  <a:spcPts val="600"/>
                </a:spcAft>
                <a:buClr>
                  <a:schemeClr val="bg1"/>
                </a:buClr>
                <a:buFont typeface="Arial" panose="020B0604020202020204" pitchFamily="34" charset="0"/>
                <a:buChar char="—"/>
                <a:defRPr sz="1500" kern="1200">
                  <a:solidFill>
                    <a:schemeClr val="bg1"/>
                  </a:solidFill>
                  <a:latin typeface="+mn-lt"/>
                  <a:ea typeface="+mn-ea"/>
                  <a:cs typeface="+mn-cs"/>
                </a:defRPr>
              </a:lvl3pPr>
              <a:lvl4pPr marL="576000" indent="-230400" algn="l" defTabSz="914400" rtl="0" eaLnBrk="1" latinLnBrk="0" hangingPunct="1">
                <a:lnSpc>
                  <a:spcPct val="100000"/>
                </a:lnSpc>
                <a:spcBef>
                  <a:spcPts val="0"/>
                </a:spcBef>
                <a:spcAft>
                  <a:spcPts val="600"/>
                </a:spcAft>
                <a:buClr>
                  <a:schemeClr val="bg1"/>
                </a:buClr>
                <a:buFont typeface="Arial" panose="020B0604020202020204" pitchFamily="34" charset="0"/>
                <a:buChar char="-"/>
                <a:defRPr sz="1500" kern="1200">
                  <a:solidFill>
                    <a:schemeClr val="bg1"/>
                  </a:solidFill>
                  <a:latin typeface="+mn-lt"/>
                  <a:ea typeface="+mn-ea"/>
                  <a:cs typeface="+mn-cs"/>
                </a:defRPr>
              </a:lvl4pPr>
              <a:lvl5pPr marL="824400" indent="-284400" algn="l" defTabSz="914400" rtl="0" eaLnBrk="1" latinLnBrk="0" hangingPunct="1">
                <a:lnSpc>
                  <a:spcPct val="100000"/>
                </a:lnSpc>
                <a:spcBef>
                  <a:spcPts val="0"/>
                </a:spcBef>
                <a:spcAft>
                  <a:spcPts val="600"/>
                </a:spcAft>
                <a:buClr>
                  <a:schemeClr val="bg1"/>
                </a:buClr>
                <a:buFont typeface="Arial" panose="020B0604020202020204" pitchFamily="34" charset="0"/>
                <a:buChar char="—"/>
                <a:defRPr sz="1500" kern="1200" baseline="0">
                  <a:solidFill>
                    <a:schemeClr val="bg1"/>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600" b="0" dirty="0">
                  <a:solidFill>
                    <a:srgbClr val="470A68"/>
                  </a:solidFill>
                </a:rPr>
                <a:t>Very confident</a:t>
              </a:r>
            </a:p>
          </p:txBody>
        </p:sp>
        <p:sp>
          <p:nvSpPr>
            <p:cNvPr id="20" name="Title 1"/>
            <p:cNvSpPr txBox="1">
              <a:spLocks/>
            </p:cNvSpPr>
            <p:nvPr/>
          </p:nvSpPr>
          <p:spPr>
            <a:xfrm>
              <a:off x="953876" y="4859435"/>
              <a:ext cx="1257153" cy="835870"/>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ctr"/>
              <a:r>
                <a:rPr lang="en-GB" sz="8800" dirty="0">
                  <a:solidFill>
                    <a:schemeClr val="tx2"/>
                  </a:solidFill>
                </a:rPr>
                <a:t>16%</a:t>
              </a:r>
            </a:p>
          </p:txBody>
        </p:sp>
      </p:grpSp>
      <p:cxnSp>
        <p:nvCxnSpPr>
          <p:cNvPr id="21" name="Straight Connector 20"/>
          <p:cNvCxnSpPr/>
          <p:nvPr/>
        </p:nvCxnSpPr>
        <p:spPr>
          <a:xfrm flipV="1">
            <a:off x="4389734" y="2667655"/>
            <a:ext cx="0" cy="627321"/>
          </a:xfrm>
          <a:prstGeom prst="line">
            <a:avLst/>
          </a:prstGeom>
          <a:ln w="9525">
            <a:solidFill>
              <a:schemeClr val="tx2"/>
            </a:solidFill>
            <a:headEnd type="oval"/>
          </a:ln>
        </p:spPr>
        <p:style>
          <a:lnRef idx="1">
            <a:schemeClr val="accent1"/>
          </a:lnRef>
          <a:fillRef idx="0">
            <a:schemeClr val="accent1"/>
          </a:fillRef>
          <a:effectRef idx="0">
            <a:schemeClr val="accent1"/>
          </a:effectRef>
          <a:fontRef idx="minor">
            <a:schemeClr val="tx1"/>
          </a:fontRef>
        </p:style>
      </p:cxnSp>
      <p:grpSp>
        <p:nvGrpSpPr>
          <p:cNvPr id="22" name="Group 21"/>
          <p:cNvGrpSpPr/>
          <p:nvPr/>
        </p:nvGrpSpPr>
        <p:grpSpPr>
          <a:xfrm>
            <a:off x="5636002" y="3434430"/>
            <a:ext cx="1500617" cy="1132707"/>
            <a:chOff x="832144" y="4562598"/>
            <a:chExt cx="1500617" cy="1132707"/>
          </a:xfrm>
        </p:grpSpPr>
        <p:sp>
          <p:nvSpPr>
            <p:cNvPr id="23" name="Text Placeholder 3"/>
            <p:cNvSpPr txBox="1">
              <a:spLocks/>
            </p:cNvSpPr>
            <p:nvPr/>
          </p:nvSpPr>
          <p:spPr>
            <a:xfrm>
              <a:off x="832144" y="4562598"/>
              <a:ext cx="1500617" cy="296836"/>
            </a:xfrm>
            <a:prstGeom prst="rect">
              <a:avLst/>
            </a:prstGeom>
            <a:noFill/>
          </p:spPr>
          <p:txBody>
            <a:bodyPr vert="horz" lIns="0" tIns="0" rIns="0" bIns="0" rtlCol="0" anchor="t" anchorCtr="0">
              <a:noAutofit/>
            </a:bodyPr>
            <a:lstStyle>
              <a:lvl1pPr marL="0" indent="0" algn="l" defTabSz="914400" rtl="0" eaLnBrk="1" latinLnBrk="0" hangingPunct="1">
                <a:lnSpc>
                  <a:spcPct val="100000"/>
                </a:lnSpc>
                <a:spcBef>
                  <a:spcPts val="0"/>
                </a:spcBef>
                <a:spcAft>
                  <a:spcPts val="600"/>
                </a:spcAft>
                <a:buClr>
                  <a:schemeClr val="bg1"/>
                </a:buClr>
                <a:buFontTx/>
                <a:buNone/>
                <a:defRPr sz="1500" b="1" kern="1200">
                  <a:solidFill>
                    <a:schemeClr val="bg1"/>
                  </a:solidFill>
                  <a:latin typeface="+mn-lt"/>
                  <a:ea typeface="+mn-ea"/>
                  <a:cs typeface="+mn-cs"/>
                </a:defRPr>
              </a:lvl1pPr>
              <a:lvl2pPr marL="0" indent="0" algn="l" defTabSz="914400" rtl="0" eaLnBrk="1" latinLnBrk="0" hangingPunct="1">
                <a:lnSpc>
                  <a:spcPct val="100000"/>
                </a:lnSpc>
                <a:spcBef>
                  <a:spcPts val="0"/>
                </a:spcBef>
                <a:spcAft>
                  <a:spcPts val="600"/>
                </a:spcAft>
                <a:buClr>
                  <a:schemeClr val="bg1"/>
                </a:buClr>
                <a:buFontTx/>
                <a:buNone/>
                <a:defRPr sz="1500" kern="1200">
                  <a:solidFill>
                    <a:schemeClr val="bg1"/>
                  </a:solidFill>
                  <a:latin typeface="+mn-lt"/>
                  <a:ea typeface="+mn-ea"/>
                  <a:cs typeface="+mn-cs"/>
                </a:defRPr>
              </a:lvl2pPr>
              <a:lvl3pPr marL="284400" indent="-284400" algn="l" defTabSz="914400" rtl="0" eaLnBrk="1" latinLnBrk="0" hangingPunct="1">
                <a:lnSpc>
                  <a:spcPct val="100000"/>
                </a:lnSpc>
                <a:spcBef>
                  <a:spcPts val="0"/>
                </a:spcBef>
                <a:spcAft>
                  <a:spcPts val="600"/>
                </a:spcAft>
                <a:buClr>
                  <a:schemeClr val="bg1"/>
                </a:buClr>
                <a:buFont typeface="Arial" panose="020B0604020202020204" pitchFamily="34" charset="0"/>
                <a:buChar char="—"/>
                <a:defRPr sz="1500" kern="1200">
                  <a:solidFill>
                    <a:schemeClr val="bg1"/>
                  </a:solidFill>
                  <a:latin typeface="+mn-lt"/>
                  <a:ea typeface="+mn-ea"/>
                  <a:cs typeface="+mn-cs"/>
                </a:defRPr>
              </a:lvl3pPr>
              <a:lvl4pPr marL="576000" indent="-230400" algn="l" defTabSz="914400" rtl="0" eaLnBrk="1" latinLnBrk="0" hangingPunct="1">
                <a:lnSpc>
                  <a:spcPct val="100000"/>
                </a:lnSpc>
                <a:spcBef>
                  <a:spcPts val="0"/>
                </a:spcBef>
                <a:spcAft>
                  <a:spcPts val="600"/>
                </a:spcAft>
                <a:buClr>
                  <a:schemeClr val="bg1"/>
                </a:buClr>
                <a:buFont typeface="Arial" panose="020B0604020202020204" pitchFamily="34" charset="0"/>
                <a:buChar char="-"/>
                <a:defRPr sz="1500" kern="1200">
                  <a:solidFill>
                    <a:schemeClr val="bg1"/>
                  </a:solidFill>
                  <a:latin typeface="+mn-lt"/>
                  <a:ea typeface="+mn-ea"/>
                  <a:cs typeface="+mn-cs"/>
                </a:defRPr>
              </a:lvl4pPr>
              <a:lvl5pPr marL="824400" indent="-284400" algn="l" defTabSz="914400" rtl="0" eaLnBrk="1" latinLnBrk="0" hangingPunct="1">
                <a:lnSpc>
                  <a:spcPct val="100000"/>
                </a:lnSpc>
                <a:spcBef>
                  <a:spcPts val="0"/>
                </a:spcBef>
                <a:spcAft>
                  <a:spcPts val="600"/>
                </a:spcAft>
                <a:buClr>
                  <a:schemeClr val="bg1"/>
                </a:buClr>
                <a:buFont typeface="Arial" panose="020B0604020202020204" pitchFamily="34" charset="0"/>
                <a:buChar char="—"/>
                <a:defRPr sz="1500" kern="1200" baseline="0">
                  <a:solidFill>
                    <a:schemeClr val="bg1"/>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600" b="0" dirty="0">
                  <a:solidFill>
                    <a:srgbClr val="470A68"/>
                  </a:solidFill>
                </a:rPr>
                <a:t>Confident</a:t>
              </a:r>
            </a:p>
          </p:txBody>
        </p:sp>
        <p:sp>
          <p:nvSpPr>
            <p:cNvPr id="24" name="Title 1"/>
            <p:cNvSpPr txBox="1">
              <a:spLocks/>
            </p:cNvSpPr>
            <p:nvPr/>
          </p:nvSpPr>
          <p:spPr>
            <a:xfrm>
              <a:off x="953876" y="4859435"/>
              <a:ext cx="1257153" cy="835870"/>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ctr"/>
              <a:r>
                <a:rPr lang="en-GB" sz="8800" dirty="0">
                  <a:solidFill>
                    <a:schemeClr val="tx2"/>
                  </a:solidFill>
                </a:rPr>
                <a:t>57%</a:t>
              </a:r>
            </a:p>
          </p:txBody>
        </p:sp>
      </p:grpSp>
      <p:cxnSp>
        <p:nvCxnSpPr>
          <p:cNvPr id="25" name="Straight Connector 24"/>
          <p:cNvCxnSpPr/>
          <p:nvPr/>
        </p:nvCxnSpPr>
        <p:spPr>
          <a:xfrm flipV="1">
            <a:off x="6373390" y="2667655"/>
            <a:ext cx="0" cy="627321"/>
          </a:xfrm>
          <a:prstGeom prst="line">
            <a:avLst/>
          </a:prstGeom>
          <a:ln w="9525">
            <a:solidFill>
              <a:schemeClr val="tx2"/>
            </a:solidFill>
            <a:headEnd type="oval"/>
          </a:ln>
        </p:spPr>
        <p:style>
          <a:lnRef idx="1">
            <a:schemeClr val="accent1"/>
          </a:lnRef>
          <a:fillRef idx="0">
            <a:schemeClr val="accent1"/>
          </a:fillRef>
          <a:effectRef idx="0">
            <a:schemeClr val="accent1"/>
          </a:effectRef>
          <a:fontRef idx="minor">
            <a:schemeClr val="tx1"/>
          </a:fontRef>
        </p:style>
      </p:cxnSp>
      <p:grpSp>
        <p:nvGrpSpPr>
          <p:cNvPr id="26" name="Group 25"/>
          <p:cNvGrpSpPr/>
          <p:nvPr/>
        </p:nvGrpSpPr>
        <p:grpSpPr>
          <a:xfrm>
            <a:off x="7597305" y="3434430"/>
            <a:ext cx="1500617" cy="1132707"/>
            <a:chOff x="832144" y="4562598"/>
            <a:chExt cx="1500617" cy="1132707"/>
          </a:xfrm>
        </p:grpSpPr>
        <p:sp>
          <p:nvSpPr>
            <p:cNvPr id="27" name="Text Placeholder 3"/>
            <p:cNvSpPr txBox="1">
              <a:spLocks/>
            </p:cNvSpPr>
            <p:nvPr/>
          </p:nvSpPr>
          <p:spPr>
            <a:xfrm>
              <a:off x="832144" y="4562598"/>
              <a:ext cx="1500617" cy="296836"/>
            </a:xfrm>
            <a:prstGeom prst="rect">
              <a:avLst/>
            </a:prstGeom>
            <a:noFill/>
          </p:spPr>
          <p:txBody>
            <a:bodyPr vert="horz" lIns="0" tIns="0" rIns="0" bIns="0" rtlCol="0" anchor="t" anchorCtr="0">
              <a:noAutofit/>
            </a:bodyPr>
            <a:lstStyle>
              <a:lvl1pPr marL="0" indent="0" algn="l" defTabSz="914400" rtl="0" eaLnBrk="1" latinLnBrk="0" hangingPunct="1">
                <a:lnSpc>
                  <a:spcPct val="100000"/>
                </a:lnSpc>
                <a:spcBef>
                  <a:spcPts val="0"/>
                </a:spcBef>
                <a:spcAft>
                  <a:spcPts val="600"/>
                </a:spcAft>
                <a:buClr>
                  <a:schemeClr val="bg1"/>
                </a:buClr>
                <a:buFontTx/>
                <a:buNone/>
                <a:defRPr sz="1500" b="1" kern="1200">
                  <a:solidFill>
                    <a:schemeClr val="bg1"/>
                  </a:solidFill>
                  <a:latin typeface="+mn-lt"/>
                  <a:ea typeface="+mn-ea"/>
                  <a:cs typeface="+mn-cs"/>
                </a:defRPr>
              </a:lvl1pPr>
              <a:lvl2pPr marL="0" indent="0" algn="l" defTabSz="914400" rtl="0" eaLnBrk="1" latinLnBrk="0" hangingPunct="1">
                <a:lnSpc>
                  <a:spcPct val="100000"/>
                </a:lnSpc>
                <a:spcBef>
                  <a:spcPts val="0"/>
                </a:spcBef>
                <a:spcAft>
                  <a:spcPts val="600"/>
                </a:spcAft>
                <a:buClr>
                  <a:schemeClr val="bg1"/>
                </a:buClr>
                <a:buFontTx/>
                <a:buNone/>
                <a:defRPr sz="1500" kern="1200">
                  <a:solidFill>
                    <a:schemeClr val="bg1"/>
                  </a:solidFill>
                  <a:latin typeface="+mn-lt"/>
                  <a:ea typeface="+mn-ea"/>
                  <a:cs typeface="+mn-cs"/>
                </a:defRPr>
              </a:lvl2pPr>
              <a:lvl3pPr marL="284400" indent="-284400" algn="l" defTabSz="914400" rtl="0" eaLnBrk="1" latinLnBrk="0" hangingPunct="1">
                <a:lnSpc>
                  <a:spcPct val="100000"/>
                </a:lnSpc>
                <a:spcBef>
                  <a:spcPts val="0"/>
                </a:spcBef>
                <a:spcAft>
                  <a:spcPts val="600"/>
                </a:spcAft>
                <a:buClr>
                  <a:schemeClr val="bg1"/>
                </a:buClr>
                <a:buFont typeface="Arial" panose="020B0604020202020204" pitchFamily="34" charset="0"/>
                <a:buChar char="—"/>
                <a:defRPr sz="1500" kern="1200">
                  <a:solidFill>
                    <a:schemeClr val="bg1"/>
                  </a:solidFill>
                  <a:latin typeface="+mn-lt"/>
                  <a:ea typeface="+mn-ea"/>
                  <a:cs typeface="+mn-cs"/>
                </a:defRPr>
              </a:lvl3pPr>
              <a:lvl4pPr marL="576000" indent="-230400" algn="l" defTabSz="914400" rtl="0" eaLnBrk="1" latinLnBrk="0" hangingPunct="1">
                <a:lnSpc>
                  <a:spcPct val="100000"/>
                </a:lnSpc>
                <a:spcBef>
                  <a:spcPts val="0"/>
                </a:spcBef>
                <a:spcAft>
                  <a:spcPts val="600"/>
                </a:spcAft>
                <a:buClr>
                  <a:schemeClr val="bg1"/>
                </a:buClr>
                <a:buFont typeface="Arial" panose="020B0604020202020204" pitchFamily="34" charset="0"/>
                <a:buChar char="-"/>
                <a:defRPr sz="1500" kern="1200">
                  <a:solidFill>
                    <a:schemeClr val="bg1"/>
                  </a:solidFill>
                  <a:latin typeface="+mn-lt"/>
                  <a:ea typeface="+mn-ea"/>
                  <a:cs typeface="+mn-cs"/>
                </a:defRPr>
              </a:lvl4pPr>
              <a:lvl5pPr marL="824400" indent="-284400" algn="l" defTabSz="914400" rtl="0" eaLnBrk="1" latinLnBrk="0" hangingPunct="1">
                <a:lnSpc>
                  <a:spcPct val="100000"/>
                </a:lnSpc>
                <a:spcBef>
                  <a:spcPts val="0"/>
                </a:spcBef>
                <a:spcAft>
                  <a:spcPts val="600"/>
                </a:spcAft>
                <a:buClr>
                  <a:schemeClr val="bg1"/>
                </a:buClr>
                <a:buFont typeface="Arial" panose="020B0604020202020204" pitchFamily="34" charset="0"/>
                <a:buChar char="—"/>
                <a:defRPr sz="1500" kern="1200" baseline="0">
                  <a:solidFill>
                    <a:schemeClr val="bg1"/>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600" b="0" dirty="0">
                  <a:solidFill>
                    <a:srgbClr val="470A68"/>
                  </a:solidFill>
                </a:rPr>
                <a:t>Neutral</a:t>
              </a:r>
            </a:p>
          </p:txBody>
        </p:sp>
        <p:sp>
          <p:nvSpPr>
            <p:cNvPr id="28" name="Title 1"/>
            <p:cNvSpPr txBox="1">
              <a:spLocks/>
            </p:cNvSpPr>
            <p:nvPr/>
          </p:nvSpPr>
          <p:spPr>
            <a:xfrm>
              <a:off x="953876" y="4859435"/>
              <a:ext cx="1257153" cy="835870"/>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ctr"/>
              <a:r>
                <a:rPr lang="en-GB" sz="8800" dirty="0">
                  <a:solidFill>
                    <a:schemeClr val="tx2"/>
                  </a:solidFill>
                </a:rPr>
                <a:t>20%</a:t>
              </a:r>
            </a:p>
          </p:txBody>
        </p:sp>
      </p:grpSp>
      <p:cxnSp>
        <p:nvCxnSpPr>
          <p:cNvPr id="29" name="Straight Connector 28"/>
          <p:cNvCxnSpPr/>
          <p:nvPr/>
        </p:nvCxnSpPr>
        <p:spPr>
          <a:xfrm flipV="1">
            <a:off x="8334693" y="2667655"/>
            <a:ext cx="0" cy="627321"/>
          </a:xfrm>
          <a:prstGeom prst="line">
            <a:avLst/>
          </a:prstGeom>
          <a:ln w="9525">
            <a:solidFill>
              <a:schemeClr val="tx2"/>
            </a:solidFill>
            <a:headEnd type="ova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a:off x="9580961" y="3434430"/>
            <a:ext cx="1500617" cy="1132707"/>
            <a:chOff x="832144" y="4562598"/>
            <a:chExt cx="1500617" cy="1132707"/>
          </a:xfrm>
        </p:grpSpPr>
        <p:sp>
          <p:nvSpPr>
            <p:cNvPr id="31" name="Text Placeholder 3"/>
            <p:cNvSpPr txBox="1">
              <a:spLocks/>
            </p:cNvSpPr>
            <p:nvPr/>
          </p:nvSpPr>
          <p:spPr>
            <a:xfrm>
              <a:off x="832144" y="4562598"/>
              <a:ext cx="1500617" cy="296836"/>
            </a:xfrm>
            <a:prstGeom prst="rect">
              <a:avLst/>
            </a:prstGeom>
            <a:noFill/>
          </p:spPr>
          <p:txBody>
            <a:bodyPr vert="horz" lIns="0" tIns="0" rIns="0" bIns="0" rtlCol="0" anchor="t" anchorCtr="0">
              <a:noAutofit/>
            </a:bodyPr>
            <a:lstStyle>
              <a:lvl1pPr marL="0" indent="0" algn="l" defTabSz="914400" rtl="0" eaLnBrk="1" latinLnBrk="0" hangingPunct="1">
                <a:lnSpc>
                  <a:spcPct val="100000"/>
                </a:lnSpc>
                <a:spcBef>
                  <a:spcPts val="0"/>
                </a:spcBef>
                <a:spcAft>
                  <a:spcPts val="600"/>
                </a:spcAft>
                <a:buClr>
                  <a:schemeClr val="bg1"/>
                </a:buClr>
                <a:buFontTx/>
                <a:buNone/>
                <a:defRPr sz="1500" b="1" kern="1200">
                  <a:solidFill>
                    <a:schemeClr val="bg1"/>
                  </a:solidFill>
                  <a:latin typeface="+mn-lt"/>
                  <a:ea typeface="+mn-ea"/>
                  <a:cs typeface="+mn-cs"/>
                </a:defRPr>
              </a:lvl1pPr>
              <a:lvl2pPr marL="0" indent="0" algn="l" defTabSz="914400" rtl="0" eaLnBrk="1" latinLnBrk="0" hangingPunct="1">
                <a:lnSpc>
                  <a:spcPct val="100000"/>
                </a:lnSpc>
                <a:spcBef>
                  <a:spcPts val="0"/>
                </a:spcBef>
                <a:spcAft>
                  <a:spcPts val="600"/>
                </a:spcAft>
                <a:buClr>
                  <a:schemeClr val="bg1"/>
                </a:buClr>
                <a:buFontTx/>
                <a:buNone/>
                <a:defRPr sz="1500" kern="1200">
                  <a:solidFill>
                    <a:schemeClr val="bg1"/>
                  </a:solidFill>
                  <a:latin typeface="+mn-lt"/>
                  <a:ea typeface="+mn-ea"/>
                  <a:cs typeface="+mn-cs"/>
                </a:defRPr>
              </a:lvl2pPr>
              <a:lvl3pPr marL="284400" indent="-284400" algn="l" defTabSz="914400" rtl="0" eaLnBrk="1" latinLnBrk="0" hangingPunct="1">
                <a:lnSpc>
                  <a:spcPct val="100000"/>
                </a:lnSpc>
                <a:spcBef>
                  <a:spcPts val="0"/>
                </a:spcBef>
                <a:spcAft>
                  <a:spcPts val="600"/>
                </a:spcAft>
                <a:buClr>
                  <a:schemeClr val="bg1"/>
                </a:buClr>
                <a:buFont typeface="Arial" panose="020B0604020202020204" pitchFamily="34" charset="0"/>
                <a:buChar char="—"/>
                <a:defRPr sz="1500" kern="1200">
                  <a:solidFill>
                    <a:schemeClr val="bg1"/>
                  </a:solidFill>
                  <a:latin typeface="+mn-lt"/>
                  <a:ea typeface="+mn-ea"/>
                  <a:cs typeface="+mn-cs"/>
                </a:defRPr>
              </a:lvl3pPr>
              <a:lvl4pPr marL="576000" indent="-230400" algn="l" defTabSz="914400" rtl="0" eaLnBrk="1" latinLnBrk="0" hangingPunct="1">
                <a:lnSpc>
                  <a:spcPct val="100000"/>
                </a:lnSpc>
                <a:spcBef>
                  <a:spcPts val="0"/>
                </a:spcBef>
                <a:spcAft>
                  <a:spcPts val="600"/>
                </a:spcAft>
                <a:buClr>
                  <a:schemeClr val="bg1"/>
                </a:buClr>
                <a:buFont typeface="Arial" panose="020B0604020202020204" pitchFamily="34" charset="0"/>
                <a:buChar char="-"/>
                <a:defRPr sz="1500" kern="1200">
                  <a:solidFill>
                    <a:schemeClr val="bg1"/>
                  </a:solidFill>
                  <a:latin typeface="+mn-lt"/>
                  <a:ea typeface="+mn-ea"/>
                  <a:cs typeface="+mn-cs"/>
                </a:defRPr>
              </a:lvl4pPr>
              <a:lvl5pPr marL="824400" indent="-284400" algn="l" defTabSz="914400" rtl="0" eaLnBrk="1" latinLnBrk="0" hangingPunct="1">
                <a:lnSpc>
                  <a:spcPct val="100000"/>
                </a:lnSpc>
                <a:spcBef>
                  <a:spcPts val="0"/>
                </a:spcBef>
                <a:spcAft>
                  <a:spcPts val="600"/>
                </a:spcAft>
                <a:buClr>
                  <a:schemeClr val="bg1"/>
                </a:buClr>
                <a:buFont typeface="Arial" panose="020B0604020202020204" pitchFamily="34" charset="0"/>
                <a:buChar char="—"/>
                <a:defRPr sz="1500" kern="1200" baseline="0">
                  <a:solidFill>
                    <a:schemeClr val="bg1"/>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600" b="0" dirty="0">
                  <a:solidFill>
                    <a:srgbClr val="470A68"/>
                  </a:solidFill>
                </a:rPr>
                <a:t>Negative</a:t>
              </a:r>
            </a:p>
          </p:txBody>
        </p:sp>
        <p:sp>
          <p:nvSpPr>
            <p:cNvPr id="32" name="Title 1"/>
            <p:cNvSpPr txBox="1">
              <a:spLocks/>
            </p:cNvSpPr>
            <p:nvPr/>
          </p:nvSpPr>
          <p:spPr>
            <a:xfrm>
              <a:off x="953876" y="4859435"/>
              <a:ext cx="1257153" cy="835870"/>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ctr"/>
              <a:r>
                <a:rPr lang="en-GB" sz="8800" dirty="0">
                  <a:solidFill>
                    <a:schemeClr val="tx2"/>
                  </a:solidFill>
                </a:rPr>
                <a:t>6%</a:t>
              </a:r>
            </a:p>
          </p:txBody>
        </p:sp>
      </p:grpSp>
      <p:cxnSp>
        <p:nvCxnSpPr>
          <p:cNvPr id="33" name="Straight Connector 32"/>
          <p:cNvCxnSpPr/>
          <p:nvPr/>
        </p:nvCxnSpPr>
        <p:spPr>
          <a:xfrm flipV="1">
            <a:off x="10318349" y="2667655"/>
            <a:ext cx="0" cy="627321"/>
          </a:xfrm>
          <a:prstGeom prst="line">
            <a:avLst/>
          </a:prstGeom>
          <a:ln w="9525">
            <a:solidFill>
              <a:schemeClr val="tx2"/>
            </a:solidFill>
            <a:headEnd type="oval"/>
          </a:ln>
        </p:spPr>
        <p:style>
          <a:lnRef idx="1">
            <a:schemeClr val="accent1"/>
          </a:lnRef>
          <a:fillRef idx="0">
            <a:schemeClr val="accent1"/>
          </a:fillRef>
          <a:effectRef idx="0">
            <a:schemeClr val="accent1"/>
          </a:effectRef>
          <a:fontRef idx="minor">
            <a:schemeClr val="tx1"/>
          </a:fontRef>
        </p:style>
      </p:cxnSp>
      <p:graphicFrame>
        <p:nvGraphicFramePr>
          <p:cNvPr id="34" name="Chart 33"/>
          <p:cNvGraphicFramePr/>
          <p:nvPr>
            <p:extLst>
              <p:ext uri="{D42A27DB-BD31-4B8C-83A1-F6EECF244321}">
                <p14:modId xmlns:p14="http://schemas.microsoft.com/office/powerpoint/2010/main" val="2947903205"/>
              </p:ext>
            </p:extLst>
          </p:nvPr>
        </p:nvGraphicFramePr>
        <p:xfrm>
          <a:off x="3397906" y="899164"/>
          <a:ext cx="1983656" cy="194575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5" name="Chart 34"/>
          <p:cNvGraphicFramePr/>
          <p:nvPr>
            <p:extLst>
              <p:ext uri="{D42A27DB-BD31-4B8C-83A1-F6EECF244321}">
                <p14:modId xmlns:p14="http://schemas.microsoft.com/office/powerpoint/2010/main" val="887786819"/>
              </p:ext>
            </p:extLst>
          </p:nvPr>
        </p:nvGraphicFramePr>
        <p:xfrm>
          <a:off x="5381562" y="899164"/>
          <a:ext cx="1983656" cy="1945759"/>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6" name="Chart 35"/>
          <p:cNvGraphicFramePr/>
          <p:nvPr>
            <p:extLst>
              <p:ext uri="{D42A27DB-BD31-4B8C-83A1-F6EECF244321}">
                <p14:modId xmlns:p14="http://schemas.microsoft.com/office/powerpoint/2010/main" val="3116770411"/>
              </p:ext>
            </p:extLst>
          </p:nvPr>
        </p:nvGraphicFramePr>
        <p:xfrm>
          <a:off x="7342865" y="899164"/>
          <a:ext cx="1983656" cy="1945759"/>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37" name="Chart 36"/>
          <p:cNvGraphicFramePr/>
          <p:nvPr>
            <p:extLst>
              <p:ext uri="{D42A27DB-BD31-4B8C-83A1-F6EECF244321}">
                <p14:modId xmlns:p14="http://schemas.microsoft.com/office/powerpoint/2010/main" val="3928703017"/>
              </p:ext>
            </p:extLst>
          </p:nvPr>
        </p:nvGraphicFramePr>
        <p:xfrm>
          <a:off x="9326521" y="899164"/>
          <a:ext cx="1983656" cy="1945759"/>
        </p:xfrm>
        <a:graphic>
          <a:graphicData uri="http://schemas.openxmlformats.org/drawingml/2006/chart">
            <c:chart xmlns:c="http://schemas.openxmlformats.org/drawingml/2006/chart" xmlns:r="http://schemas.openxmlformats.org/officeDocument/2006/relationships" r:id="rId6"/>
          </a:graphicData>
        </a:graphic>
      </p:graphicFrame>
      <p:grpSp>
        <p:nvGrpSpPr>
          <p:cNvPr id="38" name="Group 37"/>
          <p:cNvGrpSpPr/>
          <p:nvPr/>
        </p:nvGrpSpPr>
        <p:grpSpPr>
          <a:xfrm>
            <a:off x="3767261" y="1249934"/>
            <a:ext cx="1228452" cy="2533299"/>
            <a:chOff x="2211097" y="3420943"/>
            <a:chExt cx="1228452" cy="2533299"/>
          </a:xfrm>
        </p:grpSpPr>
        <p:sp>
          <p:nvSpPr>
            <p:cNvPr id="39" name="Oval 38"/>
            <p:cNvSpPr/>
            <p:nvPr/>
          </p:nvSpPr>
          <p:spPr>
            <a:xfrm>
              <a:off x="2211097" y="3420943"/>
              <a:ext cx="1228452" cy="122845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l"/>
              <a:endParaRPr lang="en-US" sz="1500" dirty="0">
                <a:solidFill>
                  <a:schemeClr val="bg1"/>
                </a:solidFill>
              </a:endParaRPr>
            </a:p>
          </p:txBody>
        </p:sp>
        <p:sp>
          <p:nvSpPr>
            <p:cNvPr id="40" name="Oval 39"/>
            <p:cNvSpPr/>
            <p:nvPr/>
          </p:nvSpPr>
          <p:spPr>
            <a:xfrm>
              <a:off x="2286496" y="3496583"/>
              <a:ext cx="1078217" cy="1078217"/>
            </a:xfrm>
            <a:prstGeom prst="ellipse">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l"/>
              <a:endParaRPr lang="en-US" sz="1500" dirty="0">
                <a:solidFill>
                  <a:schemeClr val="bg1"/>
                </a:solidFill>
              </a:endParaRPr>
            </a:p>
          </p:txBody>
        </p:sp>
        <p:pic>
          <p:nvPicPr>
            <p:cNvPr id="41" name="Picture 40"/>
            <p:cNvPicPr>
              <a:picLocks noChangeAspect="1"/>
            </p:cNvPicPr>
            <p:nvPr/>
          </p:nvPicPr>
          <p:blipFill>
            <a:blip r:embed="rId7"/>
            <a:stretch>
              <a:fillRect/>
            </a:stretch>
          </p:blipFill>
          <p:spPr>
            <a:xfrm>
              <a:off x="2342895" y="3614242"/>
              <a:ext cx="978750" cy="2340000"/>
            </a:xfrm>
            <a:prstGeom prst="rect">
              <a:avLst/>
            </a:prstGeom>
          </p:spPr>
        </p:pic>
      </p:grpSp>
      <p:grpSp>
        <p:nvGrpSpPr>
          <p:cNvPr id="42" name="Group 41"/>
          <p:cNvGrpSpPr/>
          <p:nvPr/>
        </p:nvGrpSpPr>
        <p:grpSpPr>
          <a:xfrm>
            <a:off x="5750917" y="1256188"/>
            <a:ext cx="1228452" cy="1228452"/>
            <a:chOff x="2930715" y="2278869"/>
            <a:chExt cx="1228452" cy="1228452"/>
          </a:xfrm>
        </p:grpSpPr>
        <p:sp>
          <p:nvSpPr>
            <p:cNvPr id="43" name="Oval 42"/>
            <p:cNvSpPr/>
            <p:nvPr/>
          </p:nvSpPr>
          <p:spPr>
            <a:xfrm>
              <a:off x="2930715" y="2278869"/>
              <a:ext cx="1228452" cy="122845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l"/>
              <a:endParaRPr lang="en-US" sz="1500" dirty="0">
                <a:solidFill>
                  <a:schemeClr val="bg1"/>
                </a:solidFill>
              </a:endParaRPr>
            </a:p>
          </p:txBody>
        </p:sp>
        <p:sp>
          <p:nvSpPr>
            <p:cNvPr id="44" name="Oval 43"/>
            <p:cNvSpPr/>
            <p:nvPr/>
          </p:nvSpPr>
          <p:spPr>
            <a:xfrm>
              <a:off x="3006114" y="2354509"/>
              <a:ext cx="1078217" cy="1078217"/>
            </a:xfrm>
            <a:prstGeom prst="ellipse">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l"/>
              <a:endParaRPr lang="en-US" sz="1500" dirty="0">
                <a:solidFill>
                  <a:schemeClr val="bg1"/>
                </a:solidFill>
              </a:endParaRPr>
            </a:p>
          </p:txBody>
        </p:sp>
        <p:pic>
          <p:nvPicPr>
            <p:cNvPr id="45" name="Picture 44"/>
            <p:cNvPicPr>
              <a:picLocks noChangeAspect="1"/>
            </p:cNvPicPr>
            <p:nvPr/>
          </p:nvPicPr>
          <p:blipFill>
            <a:blip r:embed="rId8"/>
            <a:stretch>
              <a:fillRect/>
            </a:stretch>
          </p:blipFill>
          <p:spPr>
            <a:xfrm>
              <a:off x="3076404" y="2465914"/>
              <a:ext cx="978750" cy="978750"/>
            </a:xfrm>
            <a:prstGeom prst="rect">
              <a:avLst/>
            </a:prstGeom>
          </p:spPr>
        </p:pic>
      </p:grpSp>
      <p:grpSp>
        <p:nvGrpSpPr>
          <p:cNvPr id="46" name="Group 45"/>
          <p:cNvGrpSpPr/>
          <p:nvPr/>
        </p:nvGrpSpPr>
        <p:grpSpPr>
          <a:xfrm>
            <a:off x="7718866" y="1236932"/>
            <a:ext cx="1228452" cy="1827953"/>
            <a:chOff x="4898664" y="2286909"/>
            <a:chExt cx="1228452" cy="1827953"/>
          </a:xfrm>
        </p:grpSpPr>
        <p:sp>
          <p:nvSpPr>
            <p:cNvPr id="47" name="Oval 46"/>
            <p:cNvSpPr/>
            <p:nvPr/>
          </p:nvSpPr>
          <p:spPr>
            <a:xfrm>
              <a:off x="4898664" y="2286909"/>
              <a:ext cx="1228452" cy="122845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l"/>
              <a:endParaRPr lang="en-US" sz="1500" dirty="0">
                <a:solidFill>
                  <a:schemeClr val="bg1"/>
                </a:solidFill>
              </a:endParaRPr>
            </a:p>
          </p:txBody>
        </p:sp>
        <p:sp>
          <p:nvSpPr>
            <p:cNvPr id="48" name="Oval 47"/>
            <p:cNvSpPr/>
            <p:nvPr/>
          </p:nvSpPr>
          <p:spPr>
            <a:xfrm>
              <a:off x="4974063" y="2362549"/>
              <a:ext cx="1078217" cy="1078217"/>
            </a:xfrm>
            <a:prstGeom prst="ellipse">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l"/>
              <a:endParaRPr lang="en-US" sz="1500" dirty="0">
                <a:solidFill>
                  <a:schemeClr val="bg1"/>
                </a:solidFill>
              </a:endParaRPr>
            </a:p>
          </p:txBody>
        </p:sp>
        <p:pic>
          <p:nvPicPr>
            <p:cNvPr id="49" name="Picture 48"/>
            <p:cNvPicPr>
              <a:picLocks noChangeAspect="1"/>
            </p:cNvPicPr>
            <p:nvPr/>
          </p:nvPicPr>
          <p:blipFill>
            <a:blip r:embed="rId9"/>
            <a:stretch>
              <a:fillRect/>
            </a:stretch>
          </p:blipFill>
          <p:spPr>
            <a:xfrm>
              <a:off x="5027087" y="2494862"/>
              <a:ext cx="978750" cy="1620000"/>
            </a:xfrm>
            <a:prstGeom prst="rect">
              <a:avLst/>
            </a:prstGeom>
          </p:spPr>
        </p:pic>
      </p:grpSp>
      <p:grpSp>
        <p:nvGrpSpPr>
          <p:cNvPr id="50" name="Group 49"/>
          <p:cNvGrpSpPr/>
          <p:nvPr/>
        </p:nvGrpSpPr>
        <p:grpSpPr>
          <a:xfrm>
            <a:off x="9705985" y="1262222"/>
            <a:ext cx="1228452" cy="1778442"/>
            <a:chOff x="6899431" y="2284903"/>
            <a:chExt cx="1228452" cy="1778442"/>
          </a:xfrm>
        </p:grpSpPr>
        <p:sp>
          <p:nvSpPr>
            <p:cNvPr id="51" name="Oval 50"/>
            <p:cNvSpPr/>
            <p:nvPr/>
          </p:nvSpPr>
          <p:spPr>
            <a:xfrm>
              <a:off x="6899431" y="2284903"/>
              <a:ext cx="1228452" cy="122845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l"/>
              <a:endParaRPr lang="en-US" sz="1500" dirty="0">
                <a:solidFill>
                  <a:schemeClr val="bg1"/>
                </a:solidFill>
              </a:endParaRPr>
            </a:p>
          </p:txBody>
        </p:sp>
        <p:sp>
          <p:nvSpPr>
            <p:cNvPr id="52" name="Oval 51"/>
            <p:cNvSpPr/>
            <p:nvPr/>
          </p:nvSpPr>
          <p:spPr>
            <a:xfrm>
              <a:off x="6974830" y="2360543"/>
              <a:ext cx="1078217" cy="1078217"/>
            </a:xfrm>
            <a:prstGeom prst="ellipse">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l"/>
              <a:endParaRPr lang="en-US" sz="1500" dirty="0">
                <a:solidFill>
                  <a:schemeClr val="bg1"/>
                </a:solidFill>
              </a:endParaRPr>
            </a:p>
          </p:txBody>
        </p:sp>
        <p:pic>
          <p:nvPicPr>
            <p:cNvPr id="53" name="Picture 52"/>
            <p:cNvPicPr>
              <a:picLocks noChangeAspect="1"/>
            </p:cNvPicPr>
            <p:nvPr/>
          </p:nvPicPr>
          <p:blipFill>
            <a:blip r:embed="rId10"/>
            <a:stretch>
              <a:fillRect/>
            </a:stretch>
          </p:blipFill>
          <p:spPr>
            <a:xfrm>
              <a:off x="7003053" y="2477095"/>
              <a:ext cx="1046250" cy="1586250"/>
            </a:xfrm>
            <a:prstGeom prst="rect">
              <a:avLst/>
            </a:prstGeom>
          </p:spPr>
        </p:pic>
      </p:grpSp>
      <p:sp>
        <p:nvSpPr>
          <p:cNvPr id="54" name="TextBox 53"/>
          <p:cNvSpPr txBox="1"/>
          <p:nvPr/>
        </p:nvSpPr>
        <p:spPr>
          <a:xfrm>
            <a:off x="10934437" y="5256458"/>
            <a:ext cx="1100220" cy="532660"/>
          </a:xfrm>
          <a:prstGeom prst="rect">
            <a:avLst/>
          </a:prstGeom>
          <a:noFill/>
        </p:spPr>
        <p:txBody>
          <a:bodyPr wrap="square" lIns="0" tIns="0" rIns="0" bIns="0" rtlCol="0">
            <a:noAutofit/>
          </a:bodyPr>
          <a:lstStyle/>
          <a:p>
            <a:pPr algn="ctr"/>
            <a:r>
              <a:rPr lang="nl-NL" sz="3200" dirty="0">
                <a:solidFill>
                  <a:schemeClr val="bg1"/>
                </a:solidFill>
                <a:latin typeface="+mj-lt"/>
                <a:ea typeface="+mj-ea"/>
                <a:cs typeface="+mj-cs"/>
              </a:rPr>
              <a:t>Belgium</a:t>
            </a:r>
          </a:p>
        </p:txBody>
      </p:sp>
      <p:sp>
        <p:nvSpPr>
          <p:cNvPr id="55" name="Title 1"/>
          <p:cNvSpPr txBox="1">
            <a:spLocks/>
          </p:cNvSpPr>
          <p:nvPr/>
        </p:nvSpPr>
        <p:spPr>
          <a:xfrm>
            <a:off x="3895810" y="4840015"/>
            <a:ext cx="1257153" cy="835870"/>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ctr"/>
            <a:r>
              <a:rPr lang="en-GB" sz="8800" dirty="0"/>
              <a:t>26%</a:t>
            </a:r>
          </a:p>
        </p:txBody>
      </p:sp>
      <p:sp>
        <p:nvSpPr>
          <p:cNvPr id="56" name="Title 1"/>
          <p:cNvSpPr txBox="1">
            <a:spLocks/>
          </p:cNvSpPr>
          <p:nvPr/>
        </p:nvSpPr>
        <p:spPr>
          <a:xfrm>
            <a:off x="5757734" y="4867398"/>
            <a:ext cx="1257153" cy="835870"/>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ctr"/>
            <a:r>
              <a:rPr lang="en-GB" sz="8800" dirty="0"/>
              <a:t>58%</a:t>
            </a:r>
          </a:p>
        </p:txBody>
      </p:sp>
      <p:sp>
        <p:nvSpPr>
          <p:cNvPr id="57" name="Title 1"/>
          <p:cNvSpPr txBox="1">
            <a:spLocks/>
          </p:cNvSpPr>
          <p:nvPr/>
        </p:nvSpPr>
        <p:spPr>
          <a:xfrm>
            <a:off x="7597305" y="4838523"/>
            <a:ext cx="1257153" cy="835870"/>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ctr"/>
            <a:r>
              <a:rPr lang="en-GB" sz="8800" dirty="0"/>
              <a:t>11%</a:t>
            </a:r>
          </a:p>
        </p:txBody>
      </p:sp>
      <p:sp>
        <p:nvSpPr>
          <p:cNvPr id="58" name="Title 1"/>
          <p:cNvSpPr txBox="1">
            <a:spLocks/>
          </p:cNvSpPr>
          <p:nvPr/>
        </p:nvSpPr>
        <p:spPr>
          <a:xfrm>
            <a:off x="9712628" y="4864414"/>
            <a:ext cx="1257153" cy="835870"/>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ctr"/>
            <a:r>
              <a:rPr lang="en-GB" sz="8800" dirty="0"/>
              <a:t>5%</a:t>
            </a:r>
          </a:p>
        </p:txBody>
      </p:sp>
    </p:spTree>
    <p:extLst>
      <p:ext uri="{BB962C8B-B14F-4D97-AF65-F5344CB8AC3E}">
        <p14:creationId xmlns:p14="http://schemas.microsoft.com/office/powerpoint/2010/main" val="27623680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 y="0"/>
            <a:ext cx="3600000" cy="6858000"/>
          </a:xfrm>
          <a:prstGeom prst="rect">
            <a:avLst/>
          </a:prstGeom>
          <a:solidFill>
            <a:srgbClr val="470A6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l"/>
            <a:endParaRPr lang="nl-NL" sz="1500" dirty="0">
              <a:solidFill>
                <a:schemeClr val="bg1"/>
              </a:solidFill>
            </a:endParaRPr>
          </a:p>
        </p:txBody>
      </p:sp>
      <p:sp>
        <p:nvSpPr>
          <p:cNvPr id="7" name="Title 6"/>
          <p:cNvSpPr>
            <a:spLocks noGrp="1"/>
          </p:cNvSpPr>
          <p:nvPr>
            <p:ph type="title"/>
          </p:nvPr>
        </p:nvSpPr>
        <p:spPr>
          <a:xfrm>
            <a:off x="346300" y="559921"/>
            <a:ext cx="2968608" cy="4661322"/>
          </a:xfrm>
        </p:spPr>
        <p:txBody>
          <a:bodyPr/>
          <a:lstStyle/>
          <a:p>
            <a:r>
              <a:rPr lang="nl-NL" sz="6000" dirty="0">
                <a:solidFill>
                  <a:schemeClr val="bg1"/>
                </a:solidFill>
              </a:rPr>
              <a:t>How </a:t>
            </a:r>
            <a:r>
              <a:rPr lang="nl-NL" sz="6000" dirty="0" err="1">
                <a:solidFill>
                  <a:schemeClr val="bg1"/>
                </a:solidFill>
              </a:rPr>
              <a:t>did</a:t>
            </a:r>
            <a:r>
              <a:rPr lang="nl-NL" sz="6000" dirty="0">
                <a:solidFill>
                  <a:schemeClr val="bg1"/>
                </a:solidFill>
              </a:rPr>
              <a:t> </a:t>
            </a:r>
            <a:r>
              <a:rPr lang="nl-NL" sz="6000" dirty="0" err="1">
                <a:solidFill>
                  <a:schemeClr val="bg1"/>
                </a:solidFill>
              </a:rPr>
              <a:t>your</a:t>
            </a:r>
            <a:r>
              <a:rPr lang="nl-NL" sz="6000" dirty="0">
                <a:solidFill>
                  <a:schemeClr val="bg1"/>
                </a:solidFill>
              </a:rPr>
              <a:t> turnover </a:t>
            </a:r>
            <a:r>
              <a:rPr lang="nl-NL" sz="6000" dirty="0" err="1">
                <a:solidFill>
                  <a:schemeClr val="bg1"/>
                </a:solidFill>
              </a:rPr>
              <a:t>develop</a:t>
            </a:r>
            <a:r>
              <a:rPr lang="nl-NL" sz="6000" dirty="0">
                <a:solidFill>
                  <a:schemeClr val="bg1"/>
                </a:solidFill>
              </a:rPr>
              <a:t> </a:t>
            </a:r>
            <a:r>
              <a:rPr lang="nl-NL" sz="6000" dirty="0" err="1">
                <a:solidFill>
                  <a:schemeClr val="bg1"/>
                </a:solidFill>
              </a:rPr>
              <a:t>within</a:t>
            </a:r>
            <a:r>
              <a:rPr lang="nl-NL" sz="6000" dirty="0">
                <a:solidFill>
                  <a:schemeClr val="bg1"/>
                </a:solidFill>
              </a:rPr>
              <a:t> </a:t>
            </a:r>
            <a:r>
              <a:rPr lang="nl-NL" sz="6000" dirty="0" err="1">
                <a:solidFill>
                  <a:schemeClr val="bg1"/>
                </a:solidFill>
              </a:rPr>
              <a:t>your</a:t>
            </a:r>
            <a:r>
              <a:rPr lang="nl-NL" sz="6000" dirty="0">
                <a:solidFill>
                  <a:schemeClr val="bg1"/>
                </a:solidFill>
              </a:rPr>
              <a:t> family business over the last 12 </a:t>
            </a:r>
            <a:r>
              <a:rPr lang="nl-NL" sz="6000" dirty="0" err="1">
                <a:solidFill>
                  <a:schemeClr val="bg1"/>
                </a:solidFill>
              </a:rPr>
              <a:t>months</a:t>
            </a:r>
            <a:r>
              <a:rPr lang="nl-NL" sz="6000" dirty="0">
                <a:solidFill>
                  <a:schemeClr val="bg1"/>
                </a:solidFill>
              </a:rPr>
              <a:t>?</a:t>
            </a:r>
          </a:p>
        </p:txBody>
      </p:sp>
      <p:sp>
        <p:nvSpPr>
          <p:cNvPr id="19" name="TextBox 18"/>
          <p:cNvSpPr txBox="1"/>
          <p:nvPr/>
        </p:nvSpPr>
        <p:spPr>
          <a:xfrm>
            <a:off x="4001435" y="7465908"/>
            <a:ext cx="109537" cy="219075"/>
          </a:xfrm>
          <a:prstGeom prst="rect">
            <a:avLst/>
          </a:prstGeom>
          <a:noFill/>
        </p:spPr>
        <p:txBody>
          <a:bodyPr wrap="square" lIns="0" tIns="0" rIns="0" bIns="0" rtlCol="0">
            <a:noAutofit/>
          </a:bodyPr>
          <a:lstStyle/>
          <a:p>
            <a:r>
              <a:rPr lang="en-US" sz="1500" dirty="0">
                <a:solidFill>
                  <a:schemeClr val="bg1"/>
                </a:solidFill>
              </a:rPr>
              <a:t>1</a:t>
            </a:r>
          </a:p>
        </p:txBody>
      </p:sp>
      <p:sp>
        <p:nvSpPr>
          <p:cNvPr id="27" name="AutoShape 3"/>
          <p:cNvSpPr>
            <a:spLocks noChangeAspect="1" noChangeArrowheads="1" noTextEdit="1"/>
          </p:cNvSpPr>
          <p:nvPr/>
        </p:nvSpPr>
        <p:spPr bwMode="auto">
          <a:xfrm>
            <a:off x="-851241" y="4061565"/>
            <a:ext cx="3903662" cy="330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1" name="TextBox 90"/>
          <p:cNvSpPr txBox="1"/>
          <p:nvPr/>
        </p:nvSpPr>
        <p:spPr>
          <a:xfrm>
            <a:off x="4406877" y="7206045"/>
            <a:ext cx="109537" cy="219075"/>
          </a:xfrm>
          <a:prstGeom prst="rect">
            <a:avLst/>
          </a:prstGeom>
          <a:noFill/>
        </p:spPr>
        <p:txBody>
          <a:bodyPr wrap="square" lIns="0" tIns="0" rIns="0" bIns="0" rtlCol="0">
            <a:noAutofit/>
          </a:bodyPr>
          <a:lstStyle/>
          <a:p>
            <a:r>
              <a:rPr lang="en-US" sz="1500" dirty="0">
                <a:solidFill>
                  <a:schemeClr val="bg1"/>
                </a:solidFill>
              </a:rPr>
              <a:t>5</a:t>
            </a:r>
          </a:p>
        </p:txBody>
      </p:sp>
      <p:pic>
        <p:nvPicPr>
          <p:cNvPr id="46" name="Picture 4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8042" y="6450981"/>
            <a:ext cx="504000" cy="372309"/>
          </a:xfrm>
          <a:prstGeom prst="rect">
            <a:avLst/>
          </a:prstGeom>
        </p:spPr>
      </p:pic>
      <p:graphicFrame>
        <p:nvGraphicFramePr>
          <p:cNvPr id="9" name="Chart 8"/>
          <p:cNvGraphicFramePr>
            <a:graphicFrameLocks/>
          </p:cNvGraphicFramePr>
          <p:nvPr>
            <p:extLst/>
          </p:nvPr>
        </p:nvGraphicFramePr>
        <p:xfrm>
          <a:off x="3744227" y="944265"/>
          <a:ext cx="8277727" cy="496947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3876450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p:cNvSpPr/>
          <p:nvPr/>
        </p:nvSpPr>
        <p:spPr>
          <a:xfrm>
            <a:off x="0" y="0"/>
            <a:ext cx="3600000" cy="6858000"/>
          </a:xfrm>
          <a:prstGeom prst="rect">
            <a:avLst/>
          </a:prstGeom>
          <a:solidFill>
            <a:srgbClr val="470A6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l"/>
            <a:endParaRPr lang="nl-NL" sz="1500" dirty="0">
              <a:solidFill>
                <a:schemeClr val="bg1"/>
              </a:solidFill>
            </a:endParaRPr>
          </a:p>
        </p:txBody>
      </p:sp>
      <p:sp>
        <p:nvSpPr>
          <p:cNvPr id="3" name="Title 2"/>
          <p:cNvSpPr>
            <a:spLocks noGrp="1"/>
          </p:cNvSpPr>
          <p:nvPr>
            <p:ph type="title"/>
          </p:nvPr>
        </p:nvSpPr>
        <p:spPr>
          <a:xfrm>
            <a:off x="338042" y="585819"/>
            <a:ext cx="3116914" cy="518400"/>
          </a:xfrm>
        </p:spPr>
        <p:txBody>
          <a:bodyPr/>
          <a:lstStyle/>
          <a:p>
            <a:r>
              <a:rPr lang="nl-NL" sz="6000" dirty="0">
                <a:solidFill>
                  <a:schemeClr val="bg1"/>
                </a:solidFill>
              </a:rPr>
              <a:t>How </a:t>
            </a:r>
            <a:r>
              <a:rPr lang="nl-NL" sz="6000" dirty="0" err="1">
                <a:solidFill>
                  <a:schemeClr val="bg1"/>
                </a:solidFill>
              </a:rPr>
              <a:t>did</a:t>
            </a:r>
            <a:r>
              <a:rPr lang="nl-NL" sz="6000" dirty="0">
                <a:solidFill>
                  <a:schemeClr val="bg1"/>
                </a:solidFill>
              </a:rPr>
              <a:t> </a:t>
            </a:r>
            <a:r>
              <a:rPr lang="nl-NL" sz="6000" dirty="0" err="1">
                <a:solidFill>
                  <a:schemeClr val="bg1"/>
                </a:solidFill>
              </a:rPr>
              <a:t>your</a:t>
            </a:r>
            <a:r>
              <a:rPr lang="nl-NL" sz="6000" dirty="0">
                <a:solidFill>
                  <a:schemeClr val="bg1"/>
                </a:solidFill>
              </a:rPr>
              <a:t> turnover </a:t>
            </a:r>
            <a:r>
              <a:rPr lang="nl-NL" sz="6000" dirty="0" err="1">
                <a:solidFill>
                  <a:schemeClr val="bg1"/>
                </a:solidFill>
              </a:rPr>
              <a:t>develop</a:t>
            </a:r>
            <a:r>
              <a:rPr lang="nl-NL" sz="6000" dirty="0">
                <a:solidFill>
                  <a:schemeClr val="bg1"/>
                </a:solidFill>
              </a:rPr>
              <a:t> </a:t>
            </a:r>
            <a:r>
              <a:rPr lang="nl-NL" sz="6000" dirty="0" err="1">
                <a:solidFill>
                  <a:schemeClr val="bg1"/>
                </a:solidFill>
              </a:rPr>
              <a:t>within</a:t>
            </a:r>
            <a:r>
              <a:rPr lang="nl-NL" sz="6000" dirty="0">
                <a:solidFill>
                  <a:schemeClr val="bg1"/>
                </a:solidFill>
              </a:rPr>
              <a:t> </a:t>
            </a:r>
            <a:r>
              <a:rPr lang="nl-NL" sz="6000" dirty="0" err="1">
                <a:solidFill>
                  <a:schemeClr val="bg1"/>
                </a:solidFill>
              </a:rPr>
              <a:t>your</a:t>
            </a:r>
            <a:r>
              <a:rPr lang="nl-NL" sz="6000" dirty="0">
                <a:solidFill>
                  <a:schemeClr val="bg1"/>
                </a:solidFill>
              </a:rPr>
              <a:t> family business over the last 12 </a:t>
            </a:r>
            <a:r>
              <a:rPr lang="nl-NL" sz="6000" dirty="0" err="1">
                <a:solidFill>
                  <a:schemeClr val="bg1"/>
                </a:solidFill>
              </a:rPr>
              <a:t>months</a:t>
            </a:r>
            <a:r>
              <a:rPr lang="nl-NL" sz="6000" dirty="0">
                <a:solidFill>
                  <a:schemeClr val="bg1"/>
                </a:solidFill>
              </a:rPr>
              <a:t>?</a:t>
            </a:r>
            <a:endParaRPr lang="en-US" sz="6000" dirty="0">
              <a:solidFill>
                <a:schemeClr val="bg1"/>
              </a:solidFill>
            </a:endParaRPr>
          </a:p>
        </p:txBody>
      </p:sp>
      <p:cxnSp>
        <p:nvCxnSpPr>
          <p:cNvPr id="35" name="Straight Connector 34"/>
          <p:cNvCxnSpPr/>
          <p:nvPr/>
        </p:nvCxnSpPr>
        <p:spPr>
          <a:xfrm flipV="1">
            <a:off x="4238660" y="3512117"/>
            <a:ext cx="7020000" cy="1"/>
          </a:xfrm>
          <a:prstGeom prst="line">
            <a:avLst/>
          </a:prstGeom>
          <a:ln w="9525">
            <a:solidFill>
              <a:schemeClr val="accent3"/>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6" name="Title 1"/>
          <p:cNvSpPr txBox="1">
            <a:spLocks/>
          </p:cNvSpPr>
          <p:nvPr/>
        </p:nvSpPr>
        <p:spPr>
          <a:xfrm>
            <a:off x="10547131" y="1086101"/>
            <a:ext cx="753573" cy="459736"/>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r"/>
            <a:r>
              <a:rPr lang="en-GB" sz="4400" dirty="0">
                <a:solidFill>
                  <a:schemeClr val="accent3"/>
                </a:solidFill>
              </a:rPr>
              <a:t>60%</a:t>
            </a:r>
          </a:p>
        </p:txBody>
      </p:sp>
      <p:sp>
        <p:nvSpPr>
          <p:cNvPr id="37" name="Title 1"/>
          <p:cNvSpPr txBox="1">
            <a:spLocks/>
          </p:cNvSpPr>
          <p:nvPr/>
        </p:nvSpPr>
        <p:spPr>
          <a:xfrm>
            <a:off x="10555648" y="1640472"/>
            <a:ext cx="745056" cy="365657"/>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r"/>
            <a:r>
              <a:rPr lang="en-GB" sz="4400" dirty="0">
                <a:solidFill>
                  <a:schemeClr val="accent3"/>
                </a:solidFill>
              </a:rPr>
              <a:t>4%</a:t>
            </a:r>
          </a:p>
        </p:txBody>
      </p:sp>
      <p:sp>
        <p:nvSpPr>
          <p:cNvPr id="38" name="Title 1"/>
          <p:cNvSpPr txBox="1">
            <a:spLocks/>
          </p:cNvSpPr>
          <p:nvPr/>
        </p:nvSpPr>
        <p:spPr>
          <a:xfrm>
            <a:off x="10453085" y="2182702"/>
            <a:ext cx="847619" cy="457564"/>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r"/>
            <a:r>
              <a:rPr lang="en-GB" sz="4400" dirty="0">
                <a:solidFill>
                  <a:schemeClr val="accent3"/>
                </a:solidFill>
              </a:rPr>
              <a:t>24%</a:t>
            </a:r>
          </a:p>
        </p:txBody>
      </p:sp>
      <p:sp>
        <p:nvSpPr>
          <p:cNvPr id="39" name="TextBox 38"/>
          <p:cNvSpPr txBox="1"/>
          <p:nvPr/>
        </p:nvSpPr>
        <p:spPr>
          <a:xfrm>
            <a:off x="4925050" y="2354558"/>
            <a:ext cx="109537" cy="219075"/>
          </a:xfrm>
          <a:prstGeom prst="rect">
            <a:avLst/>
          </a:prstGeom>
          <a:noFill/>
        </p:spPr>
        <p:txBody>
          <a:bodyPr wrap="square" lIns="0" tIns="0" rIns="0" bIns="0" rtlCol="0">
            <a:noAutofit/>
          </a:bodyPr>
          <a:lstStyle/>
          <a:p>
            <a:r>
              <a:rPr lang="en-US" sz="1500" dirty="0">
                <a:solidFill>
                  <a:schemeClr val="bg1"/>
                </a:solidFill>
              </a:rPr>
              <a:t>6</a:t>
            </a:r>
          </a:p>
        </p:txBody>
      </p:sp>
      <p:sp>
        <p:nvSpPr>
          <p:cNvPr id="41" name="TextBox 40"/>
          <p:cNvSpPr txBox="1"/>
          <p:nvPr/>
        </p:nvSpPr>
        <p:spPr>
          <a:xfrm>
            <a:off x="5415768" y="2354558"/>
            <a:ext cx="109537" cy="219075"/>
          </a:xfrm>
          <a:prstGeom prst="rect">
            <a:avLst/>
          </a:prstGeom>
          <a:noFill/>
        </p:spPr>
        <p:txBody>
          <a:bodyPr wrap="square" lIns="0" tIns="0" rIns="0" bIns="0" rtlCol="0">
            <a:noAutofit/>
          </a:bodyPr>
          <a:lstStyle/>
          <a:p>
            <a:r>
              <a:rPr lang="en-US" sz="1500" dirty="0">
                <a:solidFill>
                  <a:schemeClr val="bg1"/>
                </a:solidFill>
              </a:rPr>
              <a:t>7</a:t>
            </a:r>
          </a:p>
        </p:txBody>
      </p:sp>
      <p:sp>
        <p:nvSpPr>
          <p:cNvPr id="42" name="TextBox 41"/>
          <p:cNvSpPr txBox="1"/>
          <p:nvPr/>
        </p:nvSpPr>
        <p:spPr>
          <a:xfrm>
            <a:off x="5908508" y="2354558"/>
            <a:ext cx="109537" cy="219075"/>
          </a:xfrm>
          <a:prstGeom prst="rect">
            <a:avLst/>
          </a:prstGeom>
          <a:noFill/>
        </p:spPr>
        <p:txBody>
          <a:bodyPr wrap="square" lIns="0" tIns="0" rIns="0" bIns="0" rtlCol="0">
            <a:noAutofit/>
          </a:bodyPr>
          <a:lstStyle/>
          <a:p>
            <a:r>
              <a:rPr lang="en-US" sz="1500" dirty="0">
                <a:solidFill>
                  <a:schemeClr val="bg1"/>
                </a:solidFill>
              </a:rPr>
              <a:t>8</a:t>
            </a:r>
          </a:p>
        </p:txBody>
      </p:sp>
      <p:sp>
        <p:nvSpPr>
          <p:cNvPr id="43" name="Freeform 9"/>
          <p:cNvSpPr>
            <a:spLocks/>
          </p:cNvSpPr>
          <p:nvPr/>
        </p:nvSpPr>
        <p:spPr bwMode="auto">
          <a:xfrm rot="5400000">
            <a:off x="5306177" y="-38506"/>
            <a:ext cx="458787" cy="2736000"/>
          </a:xfrm>
          <a:custGeom>
            <a:avLst/>
            <a:gdLst>
              <a:gd name="T0" fmla="*/ 110 w 133"/>
              <a:gd name="T1" fmla="*/ 956 h 956"/>
              <a:gd name="T2" fmla="*/ 110 w 133"/>
              <a:gd name="T3" fmla="*/ 54 h 956"/>
              <a:gd name="T4" fmla="*/ 126 w 133"/>
              <a:gd name="T5" fmla="*/ 54 h 956"/>
              <a:gd name="T6" fmla="*/ 132 w 133"/>
              <a:gd name="T7" fmla="*/ 49 h 956"/>
              <a:gd name="T8" fmla="*/ 128 w 133"/>
              <a:gd name="T9" fmla="*/ 44 h 956"/>
              <a:gd name="T10" fmla="*/ 74 w 133"/>
              <a:gd name="T11" fmla="*/ 4 h 956"/>
              <a:gd name="T12" fmla="*/ 59 w 133"/>
              <a:gd name="T13" fmla="*/ 4 h 956"/>
              <a:gd name="T14" fmla="*/ 2 w 133"/>
              <a:gd name="T15" fmla="*/ 46 h 956"/>
              <a:gd name="T16" fmla="*/ 0 w 133"/>
              <a:gd name="T17" fmla="*/ 51 h 956"/>
              <a:gd name="T18" fmla="*/ 7 w 133"/>
              <a:gd name="T19" fmla="*/ 54 h 956"/>
              <a:gd name="T20" fmla="*/ 23 w 133"/>
              <a:gd name="T21" fmla="*/ 54 h 956"/>
              <a:gd name="T22" fmla="*/ 23 w 133"/>
              <a:gd name="T23" fmla="*/ 956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956">
                <a:moveTo>
                  <a:pt x="110" y="956"/>
                </a:moveTo>
                <a:cubicBezTo>
                  <a:pt x="110" y="54"/>
                  <a:pt x="110" y="54"/>
                  <a:pt x="110" y="54"/>
                </a:cubicBezTo>
                <a:cubicBezTo>
                  <a:pt x="110" y="54"/>
                  <a:pt x="120" y="54"/>
                  <a:pt x="126" y="54"/>
                </a:cubicBezTo>
                <a:cubicBezTo>
                  <a:pt x="130" y="54"/>
                  <a:pt x="133" y="51"/>
                  <a:pt x="132" y="49"/>
                </a:cubicBezTo>
                <a:cubicBezTo>
                  <a:pt x="132" y="46"/>
                  <a:pt x="128" y="44"/>
                  <a:pt x="128" y="44"/>
                </a:cubicBezTo>
                <a:cubicBezTo>
                  <a:pt x="74" y="4"/>
                  <a:pt x="74" y="4"/>
                  <a:pt x="74" y="4"/>
                </a:cubicBezTo>
                <a:cubicBezTo>
                  <a:pt x="66" y="0"/>
                  <a:pt x="59" y="4"/>
                  <a:pt x="59" y="4"/>
                </a:cubicBezTo>
                <a:cubicBezTo>
                  <a:pt x="2" y="46"/>
                  <a:pt x="2" y="46"/>
                  <a:pt x="2" y="46"/>
                </a:cubicBezTo>
                <a:cubicBezTo>
                  <a:pt x="2" y="46"/>
                  <a:pt x="0" y="48"/>
                  <a:pt x="0" y="51"/>
                </a:cubicBezTo>
                <a:cubicBezTo>
                  <a:pt x="1" y="54"/>
                  <a:pt x="7" y="54"/>
                  <a:pt x="7" y="54"/>
                </a:cubicBezTo>
                <a:cubicBezTo>
                  <a:pt x="23" y="54"/>
                  <a:pt x="23" y="54"/>
                  <a:pt x="23" y="54"/>
                </a:cubicBezTo>
                <a:cubicBezTo>
                  <a:pt x="23" y="956"/>
                  <a:pt x="23" y="956"/>
                  <a:pt x="23" y="956"/>
                </a:cubicBezTo>
              </a:path>
            </a:pathLst>
          </a:custGeom>
          <a:solidFill>
            <a:srgbClr val="470A68"/>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44" name="Freeform 7"/>
          <p:cNvSpPr>
            <a:spLocks/>
          </p:cNvSpPr>
          <p:nvPr/>
        </p:nvSpPr>
        <p:spPr bwMode="auto">
          <a:xfrm rot="5400000">
            <a:off x="4695656" y="1691622"/>
            <a:ext cx="458787" cy="1477107"/>
          </a:xfrm>
          <a:custGeom>
            <a:avLst/>
            <a:gdLst>
              <a:gd name="T0" fmla="*/ 110 w 133"/>
              <a:gd name="T1" fmla="*/ 183 h 183"/>
              <a:gd name="T2" fmla="*/ 110 w 133"/>
              <a:gd name="T3" fmla="*/ 55 h 183"/>
              <a:gd name="T4" fmla="*/ 126 w 133"/>
              <a:gd name="T5" fmla="*/ 55 h 183"/>
              <a:gd name="T6" fmla="*/ 133 w 133"/>
              <a:gd name="T7" fmla="*/ 49 h 183"/>
              <a:gd name="T8" fmla="*/ 129 w 133"/>
              <a:gd name="T9" fmla="*/ 45 h 183"/>
              <a:gd name="T10" fmla="*/ 75 w 133"/>
              <a:gd name="T11" fmla="*/ 5 h 183"/>
              <a:gd name="T12" fmla="*/ 59 w 133"/>
              <a:gd name="T13" fmla="*/ 5 h 183"/>
              <a:gd name="T14" fmla="*/ 2 w 133"/>
              <a:gd name="T15" fmla="*/ 47 h 183"/>
              <a:gd name="T16" fmla="*/ 1 w 133"/>
              <a:gd name="T17" fmla="*/ 52 h 183"/>
              <a:gd name="T18" fmla="*/ 7 w 133"/>
              <a:gd name="T19" fmla="*/ 55 h 183"/>
              <a:gd name="T20" fmla="*/ 23 w 133"/>
              <a:gd name="T21" fmla="*/ 55 h 183"/>
              <a:gd name="T22" fmla="*/ 23 w 133"/>
              <a:gd name="T23" fmla="*/ 18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183">
                <a:moveTo>
                  <a:pt x="110" y="183"/>
                </a:moveTo>
                <a:cubicBezTo>
                  <a:pt x="110" y="55"/>
                  <a:pt x="110" y="55"/>
                  <a:pt x="110" y="55"/>
                </a:cubicBezTo>
                <a:cubicBezTo>
                  <a:pt x="110" y="55"/>
                  <a:pt x="121" y="54"/>
                  <a:pt x="126" y="55"/>
                </a:cubicBezTo>
                <a:cubicBezTo>
                  <a:pt x="130" y="55"/>
                  <a:pt x="133" y="52"/>
                  <a:pt x="133" y="49"/>
                </a:cubicBezTo>
                <a:cubicBezTo>
                  <a:pt x="132" y="47"/>
                  <a:pt x="129" y="45"/>
                  <a:pt x="129" y="45"/>
                </a:cubicBezTo>
                <a:cubicBezTo>
                  <a:pt x="75" y="5"/>
                  <a:pt x="75" y="5"/>
                  <a:pt x="75" y="5"/>
                </a:cubicBezTo>
                <a:cubicBezTo>
                  <a:pt x="66" y="0"/>
                  <a:pt x="59" y="5"/>
                  <a:pt x="59" y="5"/>
                </a:cubicBezTo>
                <a:cubicBezTo>
                  <a:pt x="2" y="47"/>
                  <a:pt x="2" y="47"/>
                  <a:pt x="2" y="47"/>
                </a:cubicBezTo>
                <a:cubicBezTo>
                  <a:pt x="2" y="47"/>
                  <a:pt x="0" y="48"/>
                  <a:pt x="1" y="52"/>
                </a:cubicBezTo>
                <a:cubicBezTo>
                  <a:pt x="1" y="55"/>
                  <a:pt x="7" y="55"/>
                  <a:pt x="7" y="55"/>
                </a:cubicBezTo>
                <a:cubicBezTo>
                  <a:pt x="23" y="55"/>
                  <a:pt x="23" y="55"/>
                  <a:pt x="23" y="55"/>
                </a:cubicBezTo>
                <a:cubicBezTo>
                  <a:pt x="23" y="183"/>
                  <a:pt x="23" y="183"/>
                  <a:pt x="23" y="183"/>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5" name="Freeform 20"/>
          <p:cNvSpPr>
            <a:spLocks/>
          </p:cNvSpPr>
          <p:nvPr/>
        </p:nvSpPr>
        <p:spPr bwMode="auto">
          <a:xfrm rot="5400000">
            <a:off x="4200480" y="1574787"/>
            <a:ext cx="458787" cy="524608"/>
          </a:xfrm>
          <a:custGeom>
            <a:avLst/>
            <a:gdLst>
              <a:gd name="T0" fmla="*/ 110 w 133"/>
              <a:gd name="T1" fmla="*/ 39 h 39"/>
              <a:gd name="T2" fmla="*/ 110 w 133"/>
              <a:gd name="T3" fmla="*/ 33 h 39"/>
              <a:gd name="T4" fmla="*/ 126 w 133"/>
              <a:gd name="T5" fmla="*/ 33 h 39"/>
              <a:gd name="T6" fmla="*/ 132 w 133"/>
              <a:gd name="T7" fmla="*/ 30 h 39"/>
              <a:gd name="T8" fmla="*/ 129 w 133"/>
              <a:gd name="T9" fmla="*/ 27 h 39"/>
              <a:gd name="T10" fmla="*/ 75 w 133"/>
              <a:gd name="T11" fmla="*/ 2 h 39"/>
              <a:gd name="T12" fmla="*/ 59 w 133"/>
              <a:gd name="T13" fmla="*/ 2 h 39"/>
              <a:gd name="T14" fmla="*/ 2 w 133"/>
              <a:gd name="T15" fmla="*/ 29 h 39"/>
              <a:gd name="T16" fmla="*/ 1 w 133"/>
              <a:gd name="T17" fmla="*/ 32 h 39"/>
              <a:gd name="T18" fmla="*/ 7 w 133"/>
              <a:gd name="T19" fmla="*/ 34 h 39"/>
              <a:gd name="T20" fmla="*/ 23 w 133"/>
              <a:gd name="T21" fmla="*/ 34 h 39"/>
              <a:gd name="T22" fmla="*/ 23 w 133"/>
              <a:gd name="T23"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39">
                <a:moveTo>
                  <a:pt x="110" y="39"/>
                </a:moveTo>
                <a:cubicBezTo>
                  <a:pt x="110" y="33"/>
                  <a:pt x="110" y="33"/>
                  <a:pt x="110" y="33"/>
                </a:cubicBezTo>
                <a:cubicBezTo>
                  <a:pt x="110" y="33"/>
                  <a:pt x="120" y="33"/>
                  <a:pt x="126" y="33"/>
                </a:cubicBezTo>
                <a:cubicBezTo>
                  <a:pt x="130" y="33"/>
                  <a:pt x="133" y="32"/>
                  <a:pt x="132" y="30"/>
                </a:cubicBezTo>
                <a:cubicBezTo>
                  <a:pt x="132" y="29"/>
                  <a:pt x="129" y="27"/>
                  <a:pt x="129" y="27"/>
                </a:cubicBezTo>
                <a:cubicBezTo>
                  <a:pt x="75" y="2"/>
                  <a:pt x="75" y="2"/>
                  <a:pt x="75" y="2"/>
                </a:cubicBezTo>
                <a:cubicBezTo>
                  <a:pt x="66" y="0"/>
                  <a:pt x="59" y="2"/>
                  <a:pt x="59" y="2"/>
                </a:cubicBezTo>
                <a:cubicBezTo>
                  <a:pt x="2" y="29"/>
                  <a:pt x="2" y="29"/>
                  <a:pt x="2" y="29"/>
                </a:cubicBezTo>
                <a:cubicBezTo>
                  <a:pt x="2" y="29"/>
                  <a:pt x="0" y="29"/>
                  <a:pt x="1" y="32"/>
                </a:cubicBezTo>
                <a:cubicBezTo>
                  <a:pt x="1" y="34"/>
                  <a:pt x="7" y="34"/>
                  <a:pt x="7" y="34"/>
                </a:cubicBezTo>
                <a:cubicBezTo>
                  <a:pt x="23" y="34"/>
                  <a:pt x="23" y="34"/>
                  <a:pt x="23" y="34"/>
                </a:cubicBezTo>
                <a:cubicBezTo>
                  <a:pt x="23" y="39"/>
                  <a:pt x="23" y="39"/>
                  <a:pt x="23" y="39"/>
                </a:cubicBezTo>
              </a:path>
            </a:pathLst>
          </a:custGeom>
          <a:solidFill>
            <a:srgbClr val="7030A0"/>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6" name="TextBox 45"/>
          <p:cNvSpPr txBox="1"/>
          <p:nvPr/>
        </p:nvSpPr>
        <p:spPr>
          <a:xfrm>
            <a:off x="6113969" y="1119998"/>
            <a:ext cx="4501368" cy="532660"/>
          </a:xfrm>
          <a:prstGeom prst="rect">
            <a:avLst/>
          </a:prstGeom>
          <a:noFill/>
        </p:spPr>
        <p:txBody>
          <a:bodyPr wrap="square" lIns="0" tIns="0" rIns="0" bIns="0" rtlCol="0">
            <a:noAutofit/>
          </a:bodyPr>
          <a:lstStyle/>
          <a:p>
            <a:pPr algn="r"/>
            <a:r>
              <a:rPr lang="nl-NL" sz="2400" dirty="0" err="1">
                <a:solidFill>
                  <a:schemeClr val="accent5"/>
                </a:solidFill>
              </a:rPr>
              <a:t>Increased</a:t>
            </a:r>
            <a:r>
              <a:rPr lang="nl-NL" sz="2400" dirty="0">
                <a:solidFill>
                  <a:schemeClr val="accent5"/>
                </a:solidFill>
              </a:rPr>
              <a:t> </a:t>
            </a:r>
            <a:r>
              <a:rPr lang="nl-NL" sz="2400" dirty="0" err="1">
                <a:solidFill>
                  <a:schemeClr val="accent5"/>
                </a:solidFill>
              </a:rPr>
              <a:t>between</a:t>
            </a:r>
            <a:r>
              <a:rPr lang="nl-NL" sz="2400" dirty="0">
                <a:solidFill>
                  <a:schemeClr val="accent5"/>
                </a:solidFill>
              </a:rPr>
              <a:t> 0-50%</a:t>
            </a:r>
            <a:endParaRPr lang="en-US" sz="2400" dirty="0">
              <a:solidFill>
                <a:schemeClr val="accent5"/>
              </a:solidFill>
            </a:endParaRPr>
          </a:p>
        </p:txBody>
      </p:sp>
      <p:sp>
        <p:nvSpPr>
          <p:cNvPr id="49" name="TextBox 48"/>
          <p:cNvSpPr txBox="1"/>
          <p:nvPr/>
        </p:nvSpPr>
        <p:spPr>
          <a:xfrm>
            <a:off x="6680952" y="1679197"/>
            <a:ext cx="3934385" cy="532660"/>
          </a:xfrm>
          <a:prstGeom prst="rect">
            <a:avLst/>
          </a:prstGeom>
          <a:noFill/>
        </p:spPr>
        <p:txBody>
          <a:bodyPr wrap="square" lIns="0" tIns="0" rIns="0" bIns="0" rtlCol="0">
            <a:noAutofit/>
          </a:bodyPr>
          <a:lstStyle/>
          <a:p>
            <a:pPr algn="r"/>
            <a:r>
              <a:rPr lang="nl-NL" sz="2400" dirty="0" err="1">
                <a:solidFill>
                  <a:schemeClr val="accent5"/>
                </a:solidFill>
              </a:rPr>
              <a:t>Increased</a:t>
            </a:r>
            <a:r>
              <a:rPr lang="nl-NL" sz="2400" dirty="0">
                <a:solidFill>
                  <a:schemeClr val="accent5"/>
                </a:solidFill>
              </a:rPr>
              <a:t> more </a:t>
            </a:r>
            <a:r>
              <a:rPr lang="nl-NL" sz="2400" dirty="0" err="1">
                <a:solidFill>
                  <a:schemeClr val="accent5"/>
                </a:solidFill>
              </a:rPr>
              <a:t>than</a:t>
            </a:r>
            <a:r>
              <a:rPr lang="nl-NL" sz="2400" dirty="0">
                <a:solidFill>
                  <a:schemeClr val="accent5"/>
                </a:solidFill>
              </a:rPr>
              <a:t> 50%</a:t>
            </a:r>
            <a:endParaRPr lang="en-US" sz="2400" dirty="0">
              <a:solidFill>
                <a:schemeClr val="accent5"/>
              </a:solidFill>
            </a:endParaRPr>
          </a:p>
        </p:txBody>
      </p:sp>
      <p:sp>
        <p:nvSpPr>
          <p:cNvPr id="50" name="TextBox 49"/>
          <p:cNvSpPr txBox="1"/>
          <p:nvPr/>
        </p:nvSpPr>
        <p:spPr>
          <a:xfrm>
            <a:off x="7776887" y="2229509"/>
            <a:ext cx="2838450" cy="532660"/>
          </a:xfrm>
          <a:prstGeom prst="rect">
            <a:avLst/>
          </a:prstGeom>
          <a:noFill/>
        </p:spPr>
        <p:txBody>
          <a:bodyPr wrap="square" lIns="0" tIns="0" rIns="0" bIns="0" rtlCol="0">
            <a:noAutofit/>
          </a:bodyPr>
          <a:lstStyle/>
          <a:p>
            <a:pPr algn="r"/>
            <a:r>
              <a:rPr lang="en-US" sz="2400" dirty="0">
                <a:solidFill>
                  <a:schemeClr val="accent5"/>
                </a:solidFill>
              </a:rPr>
              <a:t>Maintained turnover</a:t>
            </a:r>
          </a:p>
          <a:p>
            <a:pPr algn="r"/>
            <a:endParaRPr lang="en-US" sz="2400" dirty="0">
              <a:solidFill>
                <a:schemeClr val="accent5"/>
              </a:solidFill>
            </a:endParaRPr>
          </a:p>
        </p:txBody>
      </p:sp>
      <p:sp>
        <p:nvSpPr>
          <p:cNvPr id="51" name="Title 1"/>
          <p:cNvSpPr txBox="1">
            <a:spLocks/>
          </p:cNvSpPr>
          <p:nvPr/>
        </p:nvSpPr>
        <p:spPr>
          <a:xfrm>
            <a:off x="10453085" y="2772726"/>
            <a:ext cx="847619" cy="457564"/>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r"/>
            <a:r>
              <a:rPr lang="en-GB" sz="4400" dirty="0">
                <a:solidFill>
                  <a:schemeClr val="accent3"/>
                </a:solidFill>
              </a:rPr>
              <a:t>11%</a:t>
            </a:r>
          </a:p>
        </p:txBody>
      </p:sp>
      <p:sp>
        <p:nvSpPr>
          <p:cNvPr id="52" name="Freeform 20"/>
          <p:cNvSpPr>
            <a:spLocks/>
          </p:cNvSpPr>
          <p:nvPr/>
        </p:nvSpPr>
        <p:spPr bwMode="auto">
          <a:xfrm rot="5400000">
            <a:off x="4296063" y="2658897"/>
            <a:ext cx="458787" cy="684000"/>
          </a:xfrm>
          <a:custGeom>
            <a:avLst/>
            <a:gdLst>
              <a:gd name="T0" fmla="*/ 110 w 133"/>
              <a:gd name="T1" fmla="*/ 39 h 39"/>
              <a:gd name="T2" fmla="*/ 110 w 133"/>
              <a:gd name="T3" fmla="*/ 33 h 39"/>
              <a:gd name="T4" fmla="*/ 126 w 133"/>
              <a:gd name="T5" fmla="*/ 33 h 39"/>
              <a:gd name="T6" fmla="*/ 132 w 133"/>
              <a:gd name="T7" fmla="*/ 30 h 39"/>
              <a:gd name="T8" fmla="*/ 129 w 133"/>
              <a:gd name="T9" fmla="*/ 27 h 39"/>
              <a:gd name="T10" fmla="*/ 75 w 133"/>
              <a:gd name="T11" fmla="*/ 2 h 39"/>
              <a:gd name="T12" fmla="*/ 59 w 133"/>
              <a:gd name="T13" fmla="*/ 2 h 39"/>
              <a:gd name="T14" fmla="*/ 2 w 133"/>
              <a:gd name="T15" fmla="*/ 29 h 39"/>
              <a:gd name="T16" fmla="*/ 1 w 133"/>
              <a:gd name="T17" fmla="*/ 32 h 39"/>
              <a:gd name="T18" fmla="*/ 7 w 133"/>
              <a:gd name="T19" fmla="*/ 34 h 39"/>
              <a:gd name="T20" fmla="*/ 23 w 133"/>
              <a:gd name="T21" fmla="*/ 34 h 39"/>
              <a:gd name="T22" fmla="*/ 23 w 133"/>
              <a:gd name="T23"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39">
                <a:moveTo>
                  <a:pt x="110" y="39"/>
                </a:moveTo>
                <a:cubicBezTo>
                  <a:pt x="110" y="33"/>
                  <a:pt x="110" y="33"/>
                  <a:pt x="110" y="33"/>
                </a:cubicBezTo>
                <a:cubicBezTo>
                  <a:pt x="110" y="33"/>
                  <a:pt x="120" y="33"/>
                  <a:pt x="126" y="33"/>
                </a:cubicBezTo>
                <a:cubicBezTo>
                  <a:pt x="130" y="33"/>
                  <a:pt x="133" y="32"/>
                  <a:pt x="132" y="30"/>
                </a:cubicBezTo>
                <a:cubicBezTo>
                  <a:pt x="132" y="29"/>
                  <a:pt x="129" y="27"/>
                  <a:pt x="129" y="27"/>
                </a:cubicBezTo>
                <a:cubicBezTo>
                  <a:pt x="75" y="2"/>
                  <a:pt x="75" y="2"/>
                  <a:pt x="75" y="2"/>
                </a:cubicBezTo>
                <a:cubicBezTo>
                  <a:pt x="66" y="0"/>
                  <a:pt x="59" y="2"/>
                  <a:pt x="59" y="2"/>
                </a:cubicBezTo>
                <a:cubicBezTo>
                  <a:pt x="2" y="29"/>
                  <a:pt x="2" y="29"/>
                  <a:pt x="2" y="29"/>
                </a:cubicBezTo>
                <a:cubicBezTo>
                  <a:pt x="2" y="29"/>
                  <a:pt x="0" y="29"/>
                  <a:pt x="1" y="32"/>
                </a:cubicBezTo>
                <a:cubicBezTo>
                  <a:pt x="1" y="34"/>
                  <a:pt x="7" y="34"/>
                  <a:pt x="7" y="34"/>
                </a:cubicBezTo>
                <a:cubicBezTo>
                  <a:pt x="23" y="34"/>
                  <a:pt x="23" y="34"/>
                  <a:pt x="23" y="34"/>
                </a:cubicBezTo>
                <a:cubicBezTo>
                  <a:pt x="23" y="39"/>
                  <a:pt x="23" y="39"/>
                  <a:pt x="23" y="39"/>
                </a:cubicBezTo>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3" name="TextBox 52"/>
          <p:cNvSpPr txBox="1"/>
          <p:nvPr/>
        </p:nvSpPr>
        <p:spPr>
          <a:xfrm>
            <a:off x="7776887" y="2779821"/>
            <a:ext cx="2838450" cy="532660"/>
          </a:xfrm>
          <a:prstGeom prst="rect">
            <a:avLst/>
          </a:prstGeom>
          <a:noFill/>
        </p:spPr>
        <p:txBody>
          <a:bodyPr wrap="square" lIns="0" tIns="0" rIns="0" bIns="0" rtlCol="0">
            <a:noAutofit/>
          </a:bodyPr>
          <a:lstStyle/>
          <a:p>
            <a:pPr algn="r"/>
            <a:r>
              <a:rPr lang="en-US" sz="2400" dirty="0">
                <a:solidFill>
                  <a:schemeClr val="accent5"/>
                </a:solidFill>
              </a:rPr>
              <a:t>Decreased turnover</a:t>
            </a:r>
          </a:p>
          <a:p>
            <a:pPr algn="r"/>
            <a:endParaRPr lang="en-US" sz="2400" dirty="0">
              <a:solidFill>
                <a:schemeClr val="accent5"/>
              </a:solidFill>
            </a:endParaRPr>
          </a:p>
        </p:txBody>
      </p:sp>
      <p:sp>
        <p:nvSpPr>
          <p:cNvPr id="54" name="TextBox 53"/>
          <p:cNvSpPr txBox="1"/>
          <p:nvPr/>
        </p:nvSpPr>
        <p:spPr>
          <a:xfrm>
            <a:off x="4183457" y="330444"/>
            <a:ext cx="1206602" cy="532660"/>
          </a:xfrm>
          <a:prstGeom prst="rect">
            <a:avLst/>
          </a:prstGeom>
          <a:noFill/>
        </p:spPr>
        <p:txBody>
          <a:bodyPr wrap="square" lIns="0" tIns="0" rIns="0" bIns="0" rtlCol="0">
            <a:noAutofit/>
          </a:bodyPr>
          <a:lstStyle/>
          <a:p>
            <a:r>
              <a:rPr lang="nl-NL" sz="4400" b="1" dirty="0">
                <a:solidFill>
                  <a:srgbClr val="0070C0"/>
                </a:solidFill>
                <a:latin typeface="+mj-lt"/>
                <a:ea typeface="+mj-ea"/>
                <a:cs typeface="+mj-cs"/>
              </a:rPr>
              <a:t>Europe</a:t>
            </a:r>
          </a:p>
        </p:txBody>
      </p:sp>
      <p:sp>
        <p:nvSpPr>
          <p:cNvPr id="56" name="Title 1"/>
          <p:cNvSpPr txBox="1">
            <a:spLocks/>
          </p:cNvSpPr>
          <p:nvPr/>
        </p:nvSpPr>
        <p:spPr>
          <a:xfrm>
            <a:off x="10547131" y="4323265"/>
            <a:ext cx="753573" cy="459736"/>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r"/>
            <a:r>
              <a:rPr lang="en-GB" sz="4400" dirty="0">
                <a:solidFill>
                  <a:schemeClr val="accent3"/>
                </a:solidFill>
              </a:rPr>
              <a:t>58%</a:t>
            </a:r>
          </a:p>
        </p:txBody>
      </p:sp>
      <p:sp>
        <p:nvSpPr>
          <p:cNvPr id="57" name="Title 1"/>
          <p:cNvSpPr txBox="1">
            <a:spLocks/>
          </p:cNvSpPr>
          <p:nvPr/>
        </p:nvSpPr>
        <p:spPr>
          <a:xfrm>
            <a:off x="10555648" y="4917557"/>
            <a:ext cx="745056" cy="365657"/>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r"/>
            <a:r>
              <a:rPr lang="en-GB" sz="4400" dirty="0">
                <a:solidFill>
                  <a:schemeClr val="accent3"/>
                </a:solidFill>
              </a:rPr>
              <a:t>5%</a:t>
            </a:r>
          </a:p>
        </p:txBody>
      </p:sp>
      <p:sp>
        <p:nvSpPr>
          <p:cNvPr id="58" name="Title 1"/>
          <p:cNvSpPr txBox="1">
            <a:spLocks/>
          </p:cNvSpPr>
          <p:nvPr/>
        </p:nvSpPr>
        <p:spPr>
          <a:xfrm>
            <a:off x="10453085" y="5417770"/>
            <a:ext cx="847619" cy="457564"/>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r"/>
            <a:r>
              <a:rPr lang="en-GB" sz="4400" dirty="0">
                <a:solidFill>
                  <a:schemeClr val="accent3"/>
                </a:solidFill>
              </a:rPr>
              <a:t>32%</a:t>
            </a:r>
          </a:p>
        </p:txBody>
      </p:sp>
      <p:sp>
        <p:nvSpPr>
          <p:cNvPr id="59" name="TextBox 58"/>
          <p:cNvSpPr txBox="1"/>
          <p:nvPr/>
        </p:nvSpPr>
        <p:spPr>
          <a:xfrm>
            <a:off x="4916946" y="5543557"/>
            <a:ext cx="109537" cy="219075"/>
          </a:xfrm>
          <a:prstGeom prst="rect">
            <a:avLst/>
          </a:prstGeom>
          <a:noFill/>
        </p:spPr>
        <p:txBody>
          <a:bodyPr wrap="square" lIns="0" tIns="0" rIns="0" bIns="0" rtlCol="0">
            <a:noAutofit/>
          </a:bodyPr>
          <a:lstStyle/>
          <a:p>
            <a:r>
              <a:rPr lang="en-US" sz="1500" dirty="0">
                <a:solidFill>
                  <a:schemeClr val="bg1"/>
                </a:solidFill>
              </a:rPr>
              <a:t>6</a:t>
            </a:r>
          </a:p>
        </p:txBody>
      </p:sp>
      <p:sp>
        <p:nvSpPr>
          <p:cNvPr id="60" name="TextBox 59"/>
          <p:cNvSpPr txBox="1"/>
          <p:nvPr/>
        </p:nvSpPr>
        <p:spPr>
          <a:xfrm>
            <a:off x="5407664" y="5543557"/>
            <a:ext cx="109537" cy="219075"/>
          </a:xfrm>
          <a:prstGeom prst="rect">
            <a:avLst/>
          </a:prstGeom>
          <a:noFill/>
        </p:spPr>
        <p:txBody>
          <a:bodyPr wrap="square" lIns="0" tIns="0" rIns="0" bIns="0" rtlCol="0">
            <a:noAutofit/>
          </a:bodyPr>
          <a:lstStyle/>
          <a:p>
            <a:r>
              <a:rPr lang="en-US" sz="1500" dirty="0">
                <a:solidFill>
                  <a:schemeClr val="bg1"/>
                </a:solidFill>
              </a:rPr>
              <a:t>7</a:t>
            </a:r>
          </a:p>
        </p:txBody>
      </p:sp>
      <p:sp>
        <p:nvSpPr>
          <p:cNvPr id="61" name="TextBox 60"/>
          <p:cNvSpPr txBox="1"/>
          <p:nvPr/>
        </p:nvSpPr>
        <p:spPr>
          <a:xfrm>
            <a:off x="5900404" y="5543557"/>
            <a:ext cx="109537" cy="219075"/>
          </a:xfrm>
          <a:prstGeom prst="rect">
            <a:avLst/>
          </a:prstGeom>
          <a:noFill/>
        </p:spPr>
        <p:txBody>
          <a:bodyPr wrap="square" lIns="0" tIns="0" rIns="0" bIns="0" rtlCol="0">
            <a:noAutofit/>
          </a:bodyPr>
          <a:lstStyle/>
          <a:p>
            <a:r>
              <a:rPr lang="en-US" sz="1500" dirty="0">
                <a:solidFill>
                  <a:schemeClr val="bg1"/>
                </a:solidFill>
              </a:rPr>
              <a:t>8</a:t>
            </a:r>
          </a:p>
        </p:txBody>
      </p:sp>
      <p:sp>
        <p:nvSpPr>
          <p:cNvPr id="62" name="Freeform 9"/>
          <p:cNvSpPr>
            <a:spLocks/>
          </p:cNvSpPr>
          <p:nvPr/>
        </p:nvSpPr>
        <p:spPr bwMode="auto">
          <a:xfrm rot="5400000">
            <a:off x="5327432" y="3202659"/>
            <a:ext cx="458787" cy="2700000"/>
          </a:xfrm>
          <a:custGeom>
            <a:avLst/>
            <a:gdLst>
              <a:gd name="T0" fmla="*/ 110 w 133"/>
              <a:gd name="T1" fmla="*/ 956 h 956"/>
              <a:gd name="T2" fmla="*/ 110 w 133"/>
              <a:gd name="T3" fmla="*/ 54 h 956"/>
              <a:gd name="T4" fmla="*/ 126 w 133"/>
              <a:gd name="T5" fmla="*/ 54 h 956"/>
              <a:gd name="T6" fmla="*/ 132 w 133"/>
              <a:gd name="T7" fmla="*/ 49 h 956"/>
              <a:gd name="T8" fmla="*/ 128 w 133"/>
              <a:gd name="T9" fmla="*/ 44 h 956"/>
              <a:gd name="T10" fmla="*/ 74 w 133"/>
              <a:gd name="T11" fmla="*/ 4 h 956"/>
              <a:gd name="T12" fmla="*/ 59 w 133"/>
              <a:gd name="T13" fmla="*/ 4 h 956"/>
              <a:gd name="T14" fmla="*/ 2 w 133"/>
              <a:gd name="T15" fmla="*/ 46 h 956"/>
              <a:gd name="T16" fmla="*/ 0 w 133"/>
              <a:gd name="T17" fmla="*/ 51 h 956"/>
              <a:gd name="T18" fmla="*/ 7 w 133"/>
              <a:gd name="T19" fmla="*/ 54 h 956"/>
              <a:gd name="T20" fmla="*/ 23 w 133"/>
              <a:gd name="T21" fmla="*/ 54 h 956"/>
              <a:gd name="T22" fmla="*/ 23 w 133"/>
              <a:gd name="T23" fmla="*/ 956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956">
                <a:moveTo>
                  <a:pt x="110" y="956"/>
                </a:moveTo>
                <a:cubicBezTo>
                  <a:pt x="110" y="54"/>
                  <a:pt x="110" y="54"/>
                  <a:pt x="110" y="54"/>
                </a:cubicBezTo>
                <a:cubicBezTo>
                  <a:pt x="110" y="54"/>
                  <a:pt x="120" y="54"/>
                  <a:pt x="126" y="54"/>
                </a:cubicBezTo>
                <a:cubicBezTo>
                  <a:pt x="130" y="54"/>
                  <a:pt x="133" y="51"/>
                  <a:pt x="132" y="49"/>
                </a:cubicBezTo>
                <a:cubicBezTo>
                  <a:pt x="132" y="46"/>
                  <a:pt x="128" y="44"/>
                  <a:pt x="128" y="44"/>
                </a:cubicBezTo>
                <a:cubicBezTo>
                  <a:pt x="74" y="4"/>
                  <a:pt x="74" y="4"/>
                  <a:pt x="74" y="4"/>
                </a:cubicBezTo>
                <a:cubicBezTo>
                  <a:pt x="66" y="0"/>
                  <a:pt x="59" y="4"/>
                  <a:pt x="59" y="4"/>
                </a:cubicBezTo>
                <a:cubicBezTo>
                  <a:pt x="2" y="46"/>
                  <a:pt x="2" y="46"/>
                  <a:pt x="2" y="46"/>
                </a:cubicBezTo>
                <a:cubicBezTo>
                  <a:pt x="2" y="46"/>
                  <a:pt x="0" y="48"/>
                  <a:pt x="0" y="51"/>
                </a:cubicBezTo>
                <a:cubicBezTo>
                  <a:pt x="1" y="54"/>
                  <a:pt x="7" y="54"/>
                  <a:pt x="7" y="54"/>
                </a:cubicBezTo>
                <a:cubicBezTo>
                  <a:pt x="23" y="54"/>
                  <a:pt x="23" y="54"/>
                  <a:pt x="23" y="54"/>
                </a:cubicBezTo>
                <a:cubicBezTo>
                  <a:pt x="23" y="956"/>
                  <a:pt x="23" y="956"/>
                  <a:pt x="23" y="956"/>
                </a:cubicBezTo>
              </a:path>
            </a:pathLst>
          </a:custGeom>
          <a:solidFill>
            <a:srgbClr val="EAAA00"/>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63" name="Freeform 7"/>
          <p:cNvSpPr>
            <a:spLocks/>
          </p:cNvSpPr>
          <p:nvPr/>
        </p:nvSpPr>
        <p:spPr bwMode="auto">
          <a:xfrm rot="5400000">
            <a:off x="4520808" y="5162909"/>
            <a:ext cx="458787" cy="1151837"/>
          </a:xfrm>
          <a:custGeom>
            <a:avLst/>
            <a:gdLst>
              <a:gd name="T0" fmla="*/ 110 w 133"/>
              <a:gd name="T1" fmla="*/ 183 h 183"/>
              <a:gd name="T2" fmla="*/ 110 w 133"/>
              <a:gd name="T3" fmla="*/ 55 h 183"/>
              <a:gd name="T4" fmla="*/ 126 w 133"/>
              <a:gd name="T5" fmla="*/ 55 h 183"/>
              <a:gd name="T6" fmla="*/ 133 w 133"/>
              <a:gd name="T7" fmla="*/ 49 h 183"/>
              <a:gd name="T8" fmla="*/ 129 w 133"/>
              <a:gd name="T9" fmla="*/ 45 h 183"/>
              <a:gd name="T10" fmla="*/ 75 w 133"/>
              <a:gd name="T11" fmla="*/ 5 h 183"/>
              <a:gd name="T12" fmla="*/ 59 w 133"/>
              <a:gd name="T13" fmla="*/ 5 h 183"/>
              <a:gd name="T14" fmla="*/ 2 w 133"/>
              <a:gd name="T15" fmla="*/ 47 h 183"/>
              <a:gd name="T16" fmla="*/ 1 w 133"/>
              <a:gd name="T17" fmla="*/ 52 h 183"/>
              <a:gd name="T18" fmla="*/ 7 w 133"/>
              <a:gd name="T19" fmla="*/ 55 h 183"/>
              <a:gd name="T20" fmla="*/ 23 w 133"/>
              <a:gd name="T21" fmla="*/ 55 h 183"/>
              <a:gd name="T22" fmla="*/ 23 w 133"/>
              <a:gd name="T23" fmla="*/ 18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183">
                <a:moveTo>
                  <a:pt x="110" y="183"/>
                </a:moveTo>
                <a:cubicBezTo>
                  <a:pt x="110" y="55"/>
                  <a:pt x="110" y="55"/>
                  <a:pt x="110" y="55"/>
                </a:cubicBezTo>
                <a:cubicBezTo>
                  <a:pt x="110" y="55"/>
                  <a:pt x="121" y="54"/>
                  <a:pt x="126" y="55"/>
                </a:cubicBezTo>
                <a:cubicBezTo>
                  <a:pt x="130" y="55"/>
                  <a:pt x="133" y="52"/>
                  <a:pt x="133" y="49"/>
                </a:cubicBezTo>
                <a:cubicBezTo>
                  <a:pt x="132" y="47"/>
                  <a:pt x="129" y="45"/>
                  <a:pt x="129" y="45"/>
                </a:cubicBezTo>
                <a:cubicBezTo>
                  <a:pt x="75" y="5"/>
                  <a:pt x="75" y="5"/>
                  <a:pt x="75" y="5"/>
                </a:cubicBezTo>
                <a:cubicBezTo>
                  <a:pt x="66" y="0"/>
                  <a:pt x="59" y="5"/>
                  <a:pt x="59" y="5"/>
                </a:cubicBezTo>
                <a:cubicBezTo>
                  <a:pt x="2" y="47"/>
                  <a:pt x="2" y="47"/>
                  <a:pt x="2" y="47"/>
                </a:cubicBezTo>
                <a:cubicBezTo>
                  <a:pt x="2" y="47"/>
                  <a:pt x="0" y="48"/>
                  <a:pt x="1" y="52"/>
                </a:cubicBezTo>
                <a:cubicBezTo>
                  <a:pt x="1" y="55"/>
                  <a:pt x="7" y="55"/>
                  <a:pt x="7" y="55"/>
                </a:cubicBezTo>
                <a:cubicBezTo>
                  <a:pt x="23" y="55"/>
                  <a:pt x="23" y="55"/>
                  <a:pt x="23" y="55"/>
                </a:cubicBezTo>
                <a:cubicBezTo>
                  <a:pt x="23" y="183"/>
                  <a:pt x="23" y="183"/>
                  <a:pt x="23" y="18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4" name="Freeform 20"/>
          <p:cNvSpPr>
            <a:spLocks/>
          </p:cNvSpPr>
          <p:nvPr/>
        </p:nvSpPr>
        <p:spPr bwMode="auto">
          <a:xfrm rot="5400000">
            <a:off x="4126935" y="6122374"/>
            <a:ext cx="432000" cy="288000"/>
          </a:xfrm>
          <a:custGeom>
            <a:avLst/>
            <a:gdLst>
              <a:gd name="T0" fmla="*/ 110 w 133"/>
              <a:gd name="T1" fmla="*/ 39 h 39"/>
              <a:gd name="T2" fmla="*/ 110 w 133"/>
              <a:gd name="T3" fmla="*/ 33 h 39"/>
              <a:gd name="T4" fmla="*/ 126 w 133"/>
              <a:gd name="T5" fmla="*/ 33 h 39"/>
              <a:gd name="T6" fmla="*/ 132 w 133"/>
              <a:gd name="T7" fmla="*/ 30 h 39"/>
              <a:gd name="T8" fmla="*/ 129 w 133"/>
              <a:gd name="T9" fmla="*/ 27 h 39"/>
              <a:gd name="T10" fmla="*/ 75 w 133"/>
              <a:gd name="T11" fmla="*/ 2 h 39"/>
              <a:gd name="T12" fmla="*/ 59 w 133"/>
              <a:gd name="T13" fmla="*/ 2 h 39"/>
              <a:gd name="T14" fmla="*/ 2 w 133"/>
              <a:gd name="T15" fmla="*/ 29 h 39"/>
              <a:gd name="T16" fmla="*/ 1 w 133"/>
              <a:gd name="T17" fmla="*/ 32 h 39"/>
              <a:gd name="T18" fmla="*/ 7 w 133"/>
              <a:gd name="T19" fmla="*/ 34 h 39"/>
              <a:gd name="T20" fmla="*/ 23 w 133"/>
              <a:gd name="T21" fmla="*/ 34 h 39"/>
              <a:gd name="T22" fmla="*/ 23 w 133"/>
              <a:gd name="T23"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39">
                <a:moveTo>
                  <a:pt x="110" y="39"/>
                </a:moveTo>
                <a:cubicBezTo>
                  <a:pt x="110" y="33"/>
                  <a:pt x="110" y="33"/>
                  <a:pt x="110" y="33"/>
                </a:cubicBezTo>
                <a:cubicBezTo>
                  <a:pt x="110" y="33"/>
                  <a:pt x="120" y="33"/>
                  <a:pt x="126" y="33"/>
                </a:cubicBezTo>
                <a:cubicBezTo>
                  <a:pt x="130" y="33"/>
                  <a:pt x="133" y="32"/>
                  <a:pt x="132" y="30"/>
                </a:cubicBezTo>
                <a:cubicBezTo>
                  <a:pt x="132" y="29"/>
                  <a:pt x="129" y="27"/>
                  <a:pt x="129" y="27"/>
                </a:cubicBezTo>
                <a:cubicBezTo>
                  <a:pt x="75" y="2"/>
                  <a:pt x="75" y="2"/>
                  <a:pt x="75" y="2"/>
                </a:cubicBezTo>
                <a:cubicBezTo>
                  <a:pt x="66" y="0"/>
                  <a:pt x="59" y="2"/>
                  <a:pt x="59" y="2"/>
                </a:cubicBezTo>
                <a:cubicBezTo>
                  <a:pt x="2" y="29"/>
                  <a:pt x="2" y="29"/>
                  <a:pt x="2" y="29"/>
                </a:cubicBezTo>
                <a:cubicBezTo>
                  <a:pt x="2" y="29"/>
                  <a:pt x="0" y="29"/>
                  <a:pt x="1" y="32"/>
                </a:cubicBezTo>
                <a:cubicBezTo>
                  <a:pt x="1" y="34"/>
                  <a:pt x="7" y="34"/>
                  <a:pt x="7" y="34"/>
                </a:cubicBezTo>
                <a:cubicBezTo>
                  <a:pt x="23" y="34"/>
                  <a:pt x="23" y="34"/>
                  <a:pt x="23" y="34"/>
                </a:cubicBezTo>
                <a:cubicBezTo>
                  <a:pt x="23" y="39"/>
                  <a:pt x="23" y="39"/>
                  <a:pt x="23" y="39"/>
                </a:cubicBezTo>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9" name="Title 1"/>
          <p:cNvSpPr txBox="1">
            <a:spLocks/>
          </p:cNvSpPr>
          <p:nvPr/>
        </p:nvSpPr>
        <p:spPr>
          <a:xfrm>
            <a:off x="10453085" y="6009890"/>
            <a:ext cx="847619" cy="457564"/>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r"/>
            <a:r>
              <a:rPr lang="en-GB" sz="4400" dirty="0">
                <a:solidFill>
                  <a:schemeClr val="accent3"/>
                </a:solidFill>
              </a:rPr>
              <a:t>5%</a:t>
            </a:r>
          </a:p>
        </p:txBody>
      </p:sp>
      <p:sp>
        <p:nvSpPr>
          <p:cNvPr id="70" name="Freeform 20"/>
          <p:cNvSpPr>
            <a:spLocks/>
          </p:cNvSpPr>
          <p:nvPr/>
        </p:nvSpPr>
        <p:spPr bwMode="auto">
          <a:xfrm rot="5400000">
            <a:off x="4056455" y="5046784"/>
            <a:ext cx="458787" cy="164480"/>
          </a:xfrm>
          <a:custGeom>
            <a:avLst/>
            <a:gdLst>
              <a:gd name="T0" fmla="*/ 110 w 133"/>
              <a:gd name="T1" fmla="*/ 39 h 39"/>
              <a:gd name="T2" fmla="*/ 110 w 133"/>
              <a:gd name="T3" fmla="*/ 33 h 39"/>
              <a:gd name="T4" fmla="*/ 126 w 133"/>
              <a:gd name="T5" fmla="*/ 33 h 39"/>
              <a:gd name="T6" fmla="*/ 132 w 133"/>
              <a:gd name="T7" fmla="*/ 30 h 39"/>
              <a:gd name="T8" fmla="*/ 129 w 133"/>
              <a:gd name="T9" fmla="*/ 27 h 39"/>
              <a:gd name="T10" fmla="*/ 75 w 133"/>
              <a:gd name="T11" fmla="*/ 2 h 39"/>
              <a:gd name="T12" fmla="*/ 59 w 133"/>
              <a:gd name="T13" fmla="*/ 2 h 39"/>
              <a:gd name="T14" fmla="*/ 2 w 133"/>
              <a:gd name="T15" fmla="*/ 29 h 39"/>
              <a:gd name="T16" fmla="*/ 1 w 133"/>
              <a:gd name="T17" fmla="*/ 32 h 39"/>
              <a:gd name="T18" fmla="*/ 7 w 133"/>
              <a:gd name="T19" fmla="*/ 34 h 39"/>
              <a:gd name="T20" fmla="*/ 23 w 133"/>
              <a:gd name="T21" fmla="*/ 34 h 39"/>
              <a:gd name="T22" fmla="*/ 23 w 133"/>
              <a:gd name="T23"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39">
                <a:moveTo>
                  <a:pt x="110" y="39"/>
                </a:moveTo>
                <a:cubicBezTo>
                  <a:pt x="110" y="33"/>
                  <a:pt x="110" y="33"/>
                  <a:pt x="110" y="33"/>
                </a:cubicBezTo>
                <a:cubicBezTo>
                  <a:pt x="110" y="33"/>
                  <a:pt x="120" y="33"/>
                  <a:pt x="126" y="33"/>
                </a:cubicBezTo>
                <a:cubicBezTo>
                  <a:pt x="130" y="33"/>
                  <a:pt x="133" y="32"/>
                  <a:pt x="132" y="30"/>
                </a:cubicBezTo>
                <a:cubicBezTo>
                  <a:pt x="132" y="29"/>
                  <a:pt x="129" y="27"/>
                  <a:pt x="129" y="27"/>
                </a:cubicBezTo>
                <a:cubicBezTo>
                  <a:pt x="75" y="2"/>
                  <a:pt x="75" y="2"/>
                  <a:pt x="75" y="2"/>
                </a:cubicBezTo>
                <a:cubicBezTo>
                  <a:pt x="66" y="0"/>
                  <a:pt x="59" y="2"/>
                  <a:pt x="59" y="2"/>
                </a:cubicBezTo>
                <a:cubicBezTo>
                  <a:pt x="2" y="29"/>
                  <a:pt x="2" y="29"/>
                  <a:pt x="2" y="29"/>
                </a:cubicBezTo>
                <a:cubicBezTo>
                  <a:pt x="2" y="29"/>
                  <a:pt x="0" y="29"/>
                  <a:pt x="1" y="32"/>
                </a:cubicBezTo>
                <a:cubicBezTo>
                  <a:pt x="1" y="34"/>
                  <a:pt x="7" y="34"/>
                  <a:pt x="7" y="34"/>
                </a:cubicBezTo>
                <a:cubicBezTo>
                  <a:pt x="23" y="34"/>
                  <a:pt x="23" y="34"/>
                  <a:pt x="23" y="34"/>
                </a:cubicBezTo>
                <a:cubicBezTo>
                  <a:pt x="23" y="39"/>
                  <a:pt x="23" y="39"/>
                  <a:pt x="23" y="39"/>
                </a:cubicBezTo>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2" name="TextBox 71"/>
          <p:cNvSpPr txBox="1"/>
          <p:nvPr/>
        </p:nvSpPr>
        <p:spPr>
          <a:xfrm>
            <a:off x="4186154" y="3595980"/>
            <a:ext cx="1898030" cy="532660"/>
          </a:xfrm>
          <a:prstGeom prst="rect">
            <a:avLst/>
          </a:prstGeom>
          <a:noFill/>
        </p:spPr>
        <p:txBody>
          <a:bodyPr wrap="square" lIns="0" tIns="0" rIns="0" bIns="0" rtlCol="0">
            <a:noAutofit/>
          </a:bodyPr>
          <a:lstStyle/>
          <a:p>
            <a:r>
              <a:rPr lang="nl-NL" sz="4400" b="1" dirty="0">
                <a:solidFill>
                  <a:srgbClr val="0070C0"/>
                </a:solidFill>
                <a:latin typeface="+mj-lt"/>
                <a:ea typeface="+mj-ea"/>
                <a:cs typeface="+mj-cs"/>
              </a:rPr>
              <a:t>Belgium</a:t>
            </a:r>
          </a:p>
        </p:txBody>
      </p:sp>
      <p:sp>
        <p:nvSpPr>
          <p:cNvPr id="47" name="TextBox 46"/>
          <p:cNvSpPr txBox="1"/>
          <p:nvPr/>
        </p:nvSpPr>
        <p:spPr>
          <a:xfrm>
            <a:off x="6113969" y="4348314"/>
            <a:ext cx="4501368" cy="532660"/>
          </a:xfrm>
          <a:prstGeom prst="rect">
            <a:avLst/>
          </a:prstGeom>
          <a:noFill/>
        </p:spPr>
        <p:txBody>
          <a:bodyPr wrap="square" lIns="0" tIns="0" rIns="0" bIns="0" rtlCol="0">
            <a:noAutofit/>
          </a:bodyPr>
          <a:lstStyle/>
          <a:p>
            <a:pPr algn="r"/>
            <a:r>
              <a:rPr lang="nl-NL" sz="2400" dirty="0" err="1">
                <a:solidFill>
                  <a:schemeClr val="accent5"/>
                </a:solidFill>
              </a:rPr>
              <a:t>Increased</a:t>
            </a:r>
            <a:r>
              <a:rPr lang="nl-NL" sz="2400" dirty="0">
                <a:solidFill>
                  <a:schemeClr val="accent5"/>
                </a:solidFill>
              </a:rPr>
              <a:t> </a:t>
            </a:r>
            <a:r>
              <a:rPr lang="nl-NL" sz="2400" dirty="0" err="1">
                <a:solidFill>
                  <a:schemeClr val="accent5"/>
                </a:solidFill>
              </a:rPr>
              <a:t>between</a:t>
            </a:r>
            <a:r>
              <a:rPr lang="nl-NL" sz="2400" dirty="0">
                <a:solidFill>
                  <a:schemeClr val="accent5"/>
                </a:solidFill>
              </a:rPr>
              <a:t> 0-50%</a:t>
            </a:r>
            <a:endParaRPr lang="en-US" sz="2400" dirty="0">
              <a:solidFill>
                <a:schemeClr val="accent5"/>
              </a:solidFill>
            </a:endParaRPr>
          </a:p>
        </p:txBody>
      </p:sp>
      <p:sp>
        <p:nvSpPr>
          <p:cNvPr id="48" name="TextBox 47"/>
          <p:cNvSpPr txBox="1"/>
          <p:nvPr/>
        </p:nvSpPr>
        <p:spPr>
          <a:xfrm>
            <a:off x="6680951" y="4917776"/>
            <a:ext cx="3934385" cy="532660"/>
          </a:xfrm>
          <a:prstGeom prst="rect">
            <a:avLst/>
          </a:prstGeom>
          <a:noFill/>
        </p:spPr>
        <p:txBody>
          <a:bodyPr wrap="square" lIns="0" tIns="0" rIns="0" bIns="0" rtlCol="0">
            <a:noAutofit/>
          </a:bodyPr>
          <a:lstStyle/>
          <a:p>
            <a:pPr algn="r"/>
            <a:r>
              <a:rPr lang="nl-NL" sz="2400" dirty="0" err="1">
                <a:solidFill>
                  <a:schemeClr val="accent5"/>
                </a:solidFill>
              </a:rPr>
              <a:t>Increased</a:t>
            </a:r>
            <a:r>
              <a:rPr lang="nl-NL" sz="2400" dirty="0">
                <a:solidFill>
                  <a:schemeClr val="accent5"/>
                </a:solidFill>
              </a:rPr>
              <a:t> more </a:t>
            </a:r>
            <a:r>
              <a:rPr lang="nl-NL" sz="2400" dirty="0" err="1">
                <a:solidFill>
                  <a:schemeClr val="accent5"/>
                </a:solidFill>
              </a:rPr>
              <a:t>than</a:t>
            </a:r>
            <a:r>
              <a:rPr lang="nl-NL" sz="2400" dirty="0">
                <a:solidFill>
                  <a:schemeClr val="accent5"/>
                </a:solidFill>
              </a:rPr>
              <a:t> 50%</a:t>
            </a:r>
            <a:endParaRPr lang="en-US" sz="2400" dirty="0">
              <a:solidFill>
                <a:schemeClr val="accent5"/>
              </a:solidFill>
            </a:endParaRPr>
          </a:p>
        </p:txBody>
      </p:sp>
      <p:sp>
        <p:nvSpPr>
          <p:cNvPr id="68" name="TextBox 67"/>
          <p:cNvSpPr txBox="1"/>
          <p:nvPr/>
        </p:nvSpPr>
        <p:spPr>
          <a:xfrm>
            <a:off x="7743042" y="5463833"/>
            <a:ext cx="2838450" cy="532660"/>
          </a:xfrm>
          <a:prstGeom prst="rect">
            <a:avLst/>
          </a:prstGeom>
          <a:noFill/>
        </p:spPr>
        <p:txBody>
          <a:bodyPr wrap="square" lIns="0" tIns="0" rIns="0" bIns="0" rtlCol="0">
            <a:noAutofit/>
          </a:bodyPr>
          <a:lstStyle/>
          <a:p>
            <a:pPr algn="r"/>
            <a:r>
              <a:rPr lang="en-US" sz="2400" dirty="0">
                <a:solidFill>
                  <a:schemeClr val="accent5"/>
                </a:solidFill>
              </a:rPr>
              <a:t>Maintained turnover</a:t>
            </a:r>
          </a:p>
          <a:p>
            <a:pPr algn="r"/>
            <a:endParaRPr lang="en-US" sz="2400" dirty="0">
              <a:solidFill>
                <a:schemeClr val="accent5"/>
              </a:solidFill>
            </a:endParaRPr>
          </a:p>
        </p:txBody>
      </p:sp>
      <p:sp>
        <p:nvSpPr>
          <p:cNvPr id="73" name="TextBox 72"/>
          <p:cNvSpPr txBox="1"/>
          <p:nvPr/>
        </p:nvSpPr>
        <p:spPr>
          <a:xfrm>
            <a:off x="7743042" y="6050374"/>
            <a:ext cx="2838450" cy="532660"/>
          </a:xfrm>
          <a:prstGeom prst="rect">
            <a:avLst/>
          </a:prstGeom>
          <a:noFill/>
        </p:spPr>
        <p:txBody>
          <a:bodyPr wrap="square" lIns="0" tIns="0" rIns="0" bIns="0" rtlCol="0">
            <a:noAutofit/>
          </a:bodyPr>
          <a:lstStyle/>
          <a:p>
            <a:pPr algn="r"/>
            <a:r>
              <a:rPr lang="en-US" sz="2400" dirty="0">
                <a:solidFill>
                  <a:schemeClr val="accent5"/>
                </a:solidFill>
              </a:rPr>
              <a:t>Decreased turnover</a:t>
            </a:r>
          </a:p>
          <a:p>
            <a:pPr algn="r"/>
            <a:endParaRPr lang="en-US" sz="2400" dirty="0">
              <a:solidFill>
                <a:schemeClr val="accent5"/>
              </a:solidFill>
            </a:endParaRPr>
          </a:p>
        </p:txBody>
      </p:sp>
      <p:pic>
        <p:nvPicPr>
          <p:cNvPr id="66" name="Picture 6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8042" y="6450981"/>
            <a:ext cx="504000" cy="372309"/>
          </a:xfrm>
          <a:prstGeom prst="rect">
            <a:avLst/>
          </a:prstGeom>
        </p:spPr>
      </p:pic>
    </p:spTree>
    <p:extLst>
      <p:ext uri="{BB962C8B-B14F-4D97-AF65-F5344CB8AC3E}">
        <p14:creationId xmlns:p14="http://schemas.microsoft.com/office/powerpoint/2010/main" val="7156291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p:cNvSpPr/>
          <p:nvPr/>
        </p:nvSpPr>
        <p:spPr>
          <a:xfrm>
            <a:off x="0" y="0"/>
            <a:ext cx="3600000" cy="6858000"/>
          </a:xfrm>
          <a:prstGeom prst="rect">
            <a:avLst/>
          </a:prstGeom>
          <a:solidFill>
            <a:srgbClr val="470A6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l"/>
            <a:endParaRPr lang="nl-NL" sz="1500" dirty="0">
              <a:solidFill>
                <a:schemeClr val="bg1"/>
              </a:solidFill>
            </a:endParaRPr>
          </a:p>
        </p:txBody>
      </p:sp>
      <p:sp>
        <p:nvSpPr>
          <p:cNvPr id="3" name="Title 2"/>
          <p:cNvSpPr>
            <a:spLocks noGrp="1"/>
          </p:cNvSpPr>
          <p:nvPr>
            <p:ph type="title"/>
          </p:nvPr>
        </p:nvSpPr>
        <p:spPr>
          <a:xfrm>
            <a:off x="364039" y="585819"/>
            <a:ext cx="2895996" cy="518400"/>
          </a:xfrm>
        </p:spPr>
        <p:txBody>
          <a:bodyPr/>
          <a:lstStyle/>
          <a:p>
            <a:r>
              <a:rPr lang="nl-NL" sz="6000" dirty="0">
                <a:solidFill>
                  <a:schemeClr val="bg1"/>
                </a:solidFill>
              </a:rPr>
              <a:t>How </a:t>
            </a:r>
            <a:r>
              <a:rPr lang="nl-NL" sz="6000" dirty="0" err="1">
                <a:solidFill>
                  <a:schemeClr val="bg1"/>
                </a:solidFill>
              </a:rPr>
              <a:t>did</a:t>
            </a:r>
            <a:r>
              <a:rPr lang="nl-NL" sz="6000" dirty="0">
                <a:solidFill>
                  <a:schemeClr val="bg1"/>
                </a:solidFill>
              </a:rPr>
              <a:t> </a:t>
            </a:r>
            <a:r>
              <a:rPr lang="nl-NL" sz="6000" dirty="0" err="1">
                <a:solidFill>
                  <a:schemeClr val="bg1"/>
                </a:solidFill>
              </a:rPr>
              <a:t>you</a:t>
            </a:r>
            <a:r>
              <a:rPr lang="nl-NL" sz="6000" dirty="0">
                <a:solidFill>
                  <a:schemeClr val="bg1"/>
                </a:solidFill>
              </a:rPr>
              <a:t> </a:t>
            </a:r>
            <a:r>
              <a:rPr lang="nl-NL" sz="6000" dirty="0" err="1">
                <a:solidFill>
                  <a:schemeClr val="bg1"/>
                </a:solidFill>
              </a:rPr>
              <a:t>staff</a:t>
            </a:r>
            <a:r>
              <a:rPr lang="nl-NL" sz="6000" dirty="0">
                <a:solidFill>
                  <a:schemeClr val="bg1"/>
                </a:solidFill>
              </a:rPr>
              <a:t> </a:t>
            </a:r>
            <a:r>
              <a:rPr lang="nl-NL" sz="6000" dirty="0" err="1">
                <a:solidFill>
                  <a:schemeClr val="bg1"/>
                </a:solidFill>
              </a:rPr>
              <a:t>numbers</a:t>
            </a:r>
            <a:r>
              <a:rPr lang="nl-NL" sz="6000" dirty="0">
                <a:solidFill>
                  <a:schemeClr val="bg1"/>
                </a:solidFill>
              </a:rPr>
              <a:t> </a:t>
            </a:r>
            <a:r>
              <a:rPr lang="nl-NL" sz="6000" dirty="0" err="1">
                <a:solidFill>
                  <a:schemeClr val="bg1"/>
                </a:solidFill>
              </a:rPr>
              <a:t>develop</a:t>
            </a:r>
            <a:r>
              <a:rPr lang="nl-NL" sz="6000" dirty="0">
                <a:solidFill>
                  <a:schemeClr val="bg1"/>
                </a:solidFill>
              </a:rPr>
              <a:t> </a:t>
            </a:r>
            <a:r>
              <a:rPr lang="nl-NL" sz="6000" dirty="0" err="1">
                <a:solidFill>
                  <a:schemeClr val="bg1"/>
                </a:solidFill>
              </a:rPr>
              <a:t>within</a:t>
            </a:r>
            <a:r>
              <a:rPr lang="nl-NL" sz="6000" dirty="0">
                <a:solidFill>
                  <a:schemeClr val="bg1"/>
                </a:solidFill>
              </a:rPr>
              <a:t> </a:t>
            </a:r>
            <a:r>
              <a:rPr lang="nl-NL" sz="6000" dirty="0" err="1">
                <a:solidFill>
                  <a:schemeClr val="bg1"/>
                </a:solidFill>
              </a:rPr>
              <a:t>your</a:t>
            </a:r>
            <a:r>
              <a:rPr lang="nl-NL" sz="6000" dirty="0">
                <a:solidFill>
                  <a:schemeClr val="bg1"/>
                </a:solidFill>
              </a:rPr>
              <a:t> family business over the last 12 </a:t>
            </a:r>
            <a:r>
              <a:rPr lang="nl-NL" sz="6000" dirty="0" err="1">
                <a:solidFill>
                  <a:schemeClr val="bg1"/>
                </a:solidFill>
              </a:rPr>
              <a:t>months</a:t>
            </a:r>
            <a:r>
              <a:rPr lang="nl-NL" sz="6000" dirty="0">
                <a:solidFill>
                  <a:schemeClr val="bg1"/>
                </a:solidFill>
              </a:rPr>
              <a:t>?</a:t>
            </a:r>
            <a:endParaRPr lang="en-US" sz="6000" dirty="0">
              <a:solidFill>
                <a:schemeClr val="bg1"/>
              </a:solidFill>
            </a:endParaRPr>
          </a:p>
        </p:txBody>
      </p:sp>
      <p:cxnSp>
        <p:nvCxnSpPr>
          <p:cNvPr id="35" name="Straight Connector 34"/>
          <p:cNvCxnSpPr/>
          <p:nvPr/>
        </p:nvCxnSpPr>
        <p:spPr>
          <a:xfrm flipV="1">
            <a:off x="4595079" y="3316426"/>
            <a:ext cx="6696000" cy="1"/>
          </a:xfrm>
          <a:prstGeom prst="line">
            <a:avLst/>
          </a:prstGeom>
          <a:ln w="9525">
            <a:solidFill>
              <a:schemeClr val="accent3"/>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6" name="Title 1"/>
          <p:cNvSpPr txBox="1">
            <a:spLocks/>
          </p:cNvSpPr>
          <p:nvPr/>
        </p:nvSpPr>
        <p:spPr>
          <a:xfrm>
            <a:off x="10537506" y="1124608"/>
            <a:ext cx="753573" cy="459736"/>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r"/>
            <a:r>
              <a:rPr lang="en-GB" sz="4400" dirty="0">
                <a:solidFill>
                  <a:schemeClr val="accent3"/>
                </a:solidFill>
              </a:rPr>
              <a:t>54%</a:t>
            </a:r>
          </a:p>
        </p:txBody>
      </p:sp>
      <p:sp>
        <p:nvSpPr>
          <p:cNvPr id="37" name="Title 1"/>
          <p:cNvSpPr txBox="1">
            <a:spLocks/>
          </p:cNvSpPr>
          <p:nvPr/>
        </p:nvSpPr>
        <p:spPr>
          <a:xfrm>
            <a:off x="10546023" y="1678979"/>
            <a:ext cx="745056" cy="365657"/>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r"/>
            <a:r>
              <a:rPr lang="en-GB" sz="4400" dirty="0">
                <a:solidFill>
                  <a:schemeClr val="accent3"/>
                </a:solidFill>
              </a:rPr>
              <a:t>35%</a:t>
            </a:r>
          </a:p>
        </p:txBody>
      </p:sp>
      <p:sp>
        <p:nvSpPr>
          <p:cNvPr id="38" name="Title 1"/>
          <p:cNvSpPr txBox="1">
            <a:spLocks/>
          </p:cNvSpPr>
          <p:nvPr/>
        </p:nvSpPr>
        <p:spPr>
          <a:xfrm>
            <a:off x="10443460" y="2221209"/>
            <a:ext cx="847619" cy="457564"/>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r"/>
            <a:r>
              <a:rPr lang="en-GB" sz="4400" dirty="0">
                <a:solidFill>
                  <a:schemeClr val="accent3"/>
                </a:solidFill>
              </a:rPr>
              <a:t>10%</a:t>
            </a:r>
          </a:p>
        </p:txBody>
      </p:sp>
      <p:sp>
        <p:nvSpPr>
          <p:cNvPr id="39" name="TextBox 38"/>
          <p:cNvSpPr txBox="1"/>
          <p:nvPr/>
        </p:nvSpPr>
        <p:spPr>
          <a:xfrm>
            <a:off x="5310061" y="2393065"/>
            <a:ext cx="109537" cy="219075"/>
          </a:xfrm>
          <a:prstGeom prst="rect">
            <a:avLst/>
          </a:prstGeom>
          <a:noFill/>
        </p:spPr>
        <p:txBody>
          <a:bodyPr wrap="square" lIns="0" tIns="0" rIns="0" bIns="0" rtlCol="0">
            <a:noAutofit/>
          </a:bodyPr>
          <a:lstStyle/>
          <a:p>
            <a:r>
              <a:rPr lang="en-US" sz="1500" dirty="0">
                <a:solidFill>
                  <a:schemeClr val="bg1"/>
                </a:solidFill>
              </a:rPr>
              <a:t>6</a:t>
            </a:r>
          </a:p>
        </p:txBody>
      </p:sp>
      <p:sp>
        <p:nvSpPr>
          <p:cNvPr id="41" name="TextBox 40"/>
          <p:cNvSpPr txBox="1"/>
          <p:nvPr/>
        </p:nvSpPr>
        <p:spPr>
          <a:xfrm>
            <a:off x="5800779" y="2393065"/>
            <a:ext cx="109537" cy="219075"/>
          </a:xfrm>
          <a:prstGeom prst="rect">
            <a:avLst/>
          </a:prstGeom>
          <a:noFill/>
        </p:spPr>
        <p:txBody>
          <a:bodyPr wrap="square" lIns="0" tIns="0" rIns="0" bIns="0" rtlCol="0">
            <a:noAutofit/>
          </a:bodyPr>
          <a:lstStyle/>
          <a:p>
            <a:r>
              <a:rPr lang="en-US" sz="1500" dirty="0">
                <a:solidFill>
                  <a:schemeClr val="bg1"/>
                </a:solidFill>
              </a:rPr>
              <a:t>7</a:t>
            </a:r>
          </a:p>
        </p:txBody>
      </p:sp>
      <p:sp>
        <p:nvSpPr>
          <p:cNvPr id="42" name="TextBox 41"/>
          <p:cNvSpPr txBox="1"/>
          <p:nvPr/>
        </p:nvSpPr>
        <p:spPr>
          <a:xfrm>
            <a:off x="6293519" y="2393065"/>
            <a:ext cx="109537" cy="219075"/>
          </a:xfrm>
          <a:prstGeom prst="rect">
            <a:avLst/>
          </a:prstGeom>
          <a:noFill/>
        </p:spPr>
        <p:txBody>
          <a:bodyPr wrap="square" lIns="0" tIns="0" rIns="0" bIns="0" rtlCol="0">
            <a:noAutofit/>
          </a:bodyPr>
          <a:lstStyle/>
          <a:p>
            <a:r>
              <a:rPr lang="en-US" sz="1500" dirty="0">
                <a:solidFill>
                  <a:schemeClr val="bg1"/>
                </a:solidFill>
              </a:rPr>
              <a:t>8</a:t>
            </a:r>
          </a:p>
        </p:txBody>
      </p:sp>
      <p:sp>
        <p:nvSpPr>
          <p:cNvPr id="44" name="Freeform 7"/>
          <p:cNvSpPr>
            <a:spLocks/>
          </p:cNvSpPr>
          <p:nvPr/>
        </p:nvSpPr>
        <p:spPr bwMode="auto">
          <a:xfrm rot="5400000">
            <a:off x="5096134" y="1205603"/>
            <a:ext cx="458787" cy="1477107"/>
          </a:xfrm>
          <a:custGeom>
            <a:avLst/>
            <a:gdLst>
              <a:gd name="T0" fmla="*/ 110 w 133"/>
              <a:gd name="T1" fmla="*/ 183 h 183"/>
              <a:gd name="T2" fmla="*/ 110 w 133"/>
              <a:gd name="T3" fmla="*/ 55 h 183"/>
              <a:gd name="T4" fmla="*/ 126 w 133"/>
              <a:gd name="T5" fmla="*/ 55 h 183"/>
              <a:gd name="T6" fmla="*/ 133 w 133"/>
              <a:gd name="T7" fmla="*/ 49 h 183"/>
              <a:gd name="T8" fmla="*/ 129 w 133"/>
              <a:gd name="T9" fmla="*/ 45 h 183"/>
              <a:gd name="T10" fmla="*/ 75 w 133"/>
              <a:gd name="T11" fmla="*/ 5 h 183"/>
              <a:gd name="T12" fmla="*/ 59 w 133"/>
              <a:gd name="T13" fmla="*/ 5 h 183"/>
              <a:gd name="T14" fmla="*/ 2 w 133"/>
              <a:gd name="T15" fmla="*/ 47 h 183"/>
              <a:gd name="T16" fmla="*/ 1 w 133"/>
              <a:gd name="T17" fmla="*/ 52 h 183"/>
              <a:gd name="T18" fmla="*/ 7 w 133"/>
              <a:gd name="T19" fmla="*/ 55 h 183"/>
              <a:gd name="T20" fmla="*/ 23 w 133"/>
              <a:gd name="T21" fmla="*/ 55 h 183"/>
              <a:gd name="T22" fmla="*/ 23 w 133"/>
              <a:gd name="T23" fmla="*/ 18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183">
                <a:moveTo>
                  <a:pt x="110" y="183"/>
                </a:moveTo>
                <a:cubicBezTo>
                  <a:pt x="110" y="55"/>
                  <a:pt x="110" y="55"/>
                  <a:pt x="110" y="55"/>
                </a:cubicBezTo>
                <a:cubicBezTo>
                  <a:pt x="110" y="55"/>
                  <a:pt x="121" y="54"/>
                  <a:pt x="126" y="55"/>
                </a:cubicBezTo>
                <a:cubicBezTo>
                  <a:pt x="130" y="55"/>
                  <a:pt x="133" y="52"/>
                  <a:pt x="133" y="49"/>
                </a:cubicBezTo>
                <a:cubicBezTo>
                  <a:pt x="132" y="47"/>
                  <a:pt x="129" y="45"/>
                  <a:pt x="129" y="45"/>
                </a:cubicBezTo>
                <a:cubicBezTo>
                  <a:pt x="75" y="5"/>
                  <a:pt x="75" y="5"/>
                  <a:pt x="75" y="5"/>
                </a:cubicBezTo>
                <a:cubicBezTo>
                  <a:pt x="66" y="0"/>
                  <a:pt x="59" y="5"/>
                  <a:pt x="59" y="5"/>
                </a:cubicBezTo>
                <a:cubicBezTo>
                  <a:pt x="2" y="47"/>
                  <a:pt x="2" y="47"/>
                  <a:pt x="2" y="47"/>
                </a:cubicBezTo>
                <a:cubicBezTo>
                  <a:pt x="2" y="47"/>
                  <a:pt x="0" y="48"/>
                  <a:pt x="1" y="52"/>
                </a:cubicBezTo>
                <a:cubicBezTo>
                  <a:pt x="1" y="55"/>
                  <a:pt x="7" y="55"/>
                  <a:pt x="7" y="55"/>
                </a:cubicBezTo>
                <a:cubicBezTo>
                  <a:pt x="23" y="55"/>
                  <a:pt x="23" y="55"/>
                  <a:pt x="23" y="55"/>
                </a:cubicBezTo>
                <a:cubicBezTo>
                  <a:pt x="23" y="183"/>
                  <a:pt x="23" y="183"/>
                  <a:pt x="23" y="183"/>
                </a:cubicBezTo>
              </a:path>
            </a:pathLst>
          </a:custGeom>
          <a:solidFill>
            <a:srgbClr val="470A68"/>
          </a:solidFill>
          <a:ln>
            <a:solidFill>
              <a:srgbClr val="7030A0"/>
            </a:solidFill>
          </a:ln>
        </p:spPr>
        <p:txBody>
          <a:bodyPr vert="horz" wrap="square" lIns="91440" tIns="45720" rIns="91440" bIns="45720" numCol="1" anchor="t" anchorCtr="0" compatLnSpc="1">
            <a:prstTxWarp prst="textNoShape">
              <a:avLst/>
            </a:prstTxWarp>
          </a:bodyPr>
          <a:lstStyle/>
          <a:p>
            <a:endParaRPr lang="en-US" dirty="0"/>
          </a:p>
        </p:txBody>
      </p:sp>
      <p:sp>
        <p:nvSpPr>
          <p:cNvPr id="46" name="TextBox 45"/>
          <p:cNvSpPr txBox="1"/>
          <p:nvPr/>
        </p:nvSpPr>
        <p:spPr>
          <a:xfrm>
            <a:off x="5902212" y="1167392"/>
            <a:ext cx="4501368" cy="532660"/>
          </a:xfrm>
          <a:prstGeom prst="rect">
            <a:avLst/>
          </a:prstGeom>
          <a:noFill/>
        </p:spPr>
        <p:txBody>
          <a:bodyPr wrap="square" lIns="0" tIns="0" rIns="0" bIns="0" rtlCol="0">
            <a:noAutofit/>
          </a:bodyPr>
          <a:lstStyle/>
          <a:p>
            <a:pPr algn="r"/>
            <a:r>
              <a:rPr lang="nl-NL" sz="2400" dirty="0" err="1">
                <a:solidFill>
                  <a:schemeClr val="accent5"/>
                </a:solidFill>
              </a:rPr>
              <a:t>Increased</a:t>
            </a:r>
            <a:endParaRPr lang="en-US" sz="2400" dirty="0">
              <a:solidFill>
                <a:schemeClr val="accent5"/>
              </a:solidFill>
            </a:endParaRPr>
          </a:p>
        </p:txBody>
      </p:sp>
      <p:sp>
        <p:nvSpPr>
          <p:cNvPr id="49" name="TextBox 48"/>
          <p:cNvSpPr txBox="1"/>
          <p:nvPr/>
        </p:nvSpPr>
        <p:spPr>
          <a:xfrm>
            <a:off x="6469195" y="1712876"/>
            <a:ext cx="3934385" cy="532660"/>
          </a:xfrm>
          <a:prstGeom prst="rect">
            <a:avLst/>
          </a:prstGeom>
          <a:noFill/>
        </p:spPr>
        <p:txBody>
          <a:bodyPr wrap="square" lIns="0" tIns="0" rIns="0" bIns="0" rtlCol="0">
            <a:noAutofit/>
          </a:bodyPr>
          <a:lstStyle/>
          <a:p>
            <a:pPr algn="r"/>
            <a:r>
              <a:rPr lang="nl-NL" sz="2400" dirty="0" err="1">
                <a:solidFill>
                  <a:schemeClr val="accent5"/>
                </a:solidFill>
              </a:rPr>
              <a:t>Maintained</a:t>
            </a:r>
            <a:endParaRPr lang="en-US" sz="2400" dirty="0">
              <a:solidFill>
                <a:schemeClr val="accent5"/>
              </a:solidFill>
            </a:endParaRPr>
          </a:p>
        </p:txBody>
      </p:sp>
      <p:sp>
        <p:nvSpPr>
          <p:cNvPr id="50" name="TextBox 49"/>
          <p:cNvSpPr txBox="1"/>
          <p:nvPr/>
        </p:nvSpPr>
        <p:spPr>
          <a:xfrm>
            <a:off x="7565130" y="2285668"/>
            <a:ext cx="2838450" cy="532660"/>
          </a:xfrm>
          <a:prstGeom prst="rect">
            <a:avLst/>
          </a:prstGeom>
          <a:noFill/>
        </p:spPr>
        <p:txBody>
          <a:bodyPr wrap="square" lIns="0" tIns="0" rIns="0" bIns="0" rtlCol="0">
            <a:noAutofit/>
          </a:bodyPr>
          <a:lstStyle/>
          <a:p>
            <a:pPr algn="r"/>
            <a:r>
              <a:rPr lang="nl-NL" sz="2400" dirty="0" err="1">
                <a:solidFill>
                  <a:schemeClr val="accent5"/>
                </a:solidFill>
              </a:rPr>
              <a:t>Decreased</a:t>
            </a:r>
            <a:endParaRPr lang="en-US" sz="2400" dirty="0">
              <a:solidFill>
                <a:schemeClr val="accent5"/>
              </a:solidFill>
            </a:endParaRPr>
          </a:p>
          <a:p>
            <a:pPr algn="r"/>
            <a:endParaRPr lang="en-US" sz="2400" dirty="0">
              <a:solidFill>
                <a:schemeClr val="accent5"/>
              </a:solidFill>
            </a:endParaRPr>
          </a:p>
        </p:txBody>
      </p:sp>
      <p:sp>
        <p:nvSpPr>
          <p:cNvPr id="52" name="Freeform 20"/>
          <p:cNvSpPr>
            <a:spLocks/>
          </p:cNvSpPr>
          <p:nvPr/>
        </p:nvSpPr>
        <p:spPr bwMode="auto">
          <a:xfrm rot="5400000">
            <a:off x="4554830" y="2231707"/>
            <a:ext cx="458787" cy="394499"/>
          </a:xfrm>
          <a:custGeom>
            <a:avLst/>
            <a:gdLst>
              <a:gd name="T0" fmla="*/ 110 w 133"/>
              <a:gd name="T1" fmla="*/ 39 h 39"/>
              <a:gd name="T2" fmla="*/ 110 w 133"/>
              <a:gd name="T3" fmla="*/ 33 h 39"/>
              <a:gd name="T4" fmla="*/ 126 w 133"/>
              <a:gd name="T5" fmla="*/ 33 h 39"/>
              <a:gd name="T6" fmla="*/ 132 w 133"/>
              <a:gd name="T7" fmla="*/ 30 h 39"/>
              <a:gd name="T8" fmla="*/ 129 w 133"/>
              <a:gd name="T9" fmla="*/ 27 h 39"/>
              <a:gd name="T10" fmla="*/ 75 w 133"/>
              <a:gd name="T11" fmla="*/ 2 h 39"/>
              <a:gd name="T12" fmla="*/ 59 w 133"/>
              <a:gd name="T13" fmla="*/ 2 h 39"/>
              <a:gd name="T14" fmla="*/ 2 w 133"/>
              <a:gd name="T15" fmla="*/ 29 h 39"/>
              <a:gd name="T16" fmla="*/ 1 w 133"/>
              <a:gd name="T17" fmla="*/ 32 h 39"/>
              <a:gd name="T18" fmla="*/ 7 w 133"/>
              <a:gd name="T19" fmla="*/ 34 h 39"/>
              <a:gd name="T20" fmla="*/ 23 w 133"/>
              <a:gd name="T21" fmla="*/ 34 h 39"/>
              <a:gd name="T22" fmla="*/ 23 w 133"/>
              <a:gd name="T23"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39">
                <a:moveTo>
                  <a:pt x="110" y="39"/>
                </a:moveTo>
                <a:cubicBezTo>
                  <a:pt x="110" y="33"/>
                  <a:pt x="110" y="33"/>
                  <a:pt x="110" y="33"/>
                </a:cubicBezTo>
                <a:cubicBezTo>
                  <a:pt x="110" y="33"/>
                  <a:pt x="120" y="33"/>
                  <a:pt x="126" y="33"/>
                </a:cubicBezTo>
                <a:cubicBezTo>
                  <a:pt x="130" y="33"/>
                  <a:pt x="133" y="32"/>
                  <a:pt x="132" y="30"/>
                </a:cubicBezTo>
                <a:cubicBezTo>
                  <a:pt x="132" y="29"/>
                  <a:pt x="129" y="27"/>
                  <a:pt x="129" y="27"/>
                </a:cubicBezTo>
                <a:cubicBezTo>
                  <a:pt x="75" y="2"/>
                  <a:pt x="75" y="2"/>
                  <a:pt x="75" y="2"/>
                </a:cubicBezTo>
                <a:cubicBezTo>
                  <a:pt x="66" y="0"/>
                  <a:pt x="59" y="2"/>
                  <a:pt x="59" y="2"/>
                </a:cubicBezTo>
                <a:cubicBezTo>
                  <a:pt x="2" y="29"/>
                  <a:pt x="2" y="29"/>
                  <a:pt x="2" y="29"/>
                </a:cubicBezTo>
                <a:cubicBezTo>
                  <a:pt x="2" y="29"/>
                  <a:pt x="0" y="29"/>
                  <a:pt x="1" y="32"/>
                </a:cubicBezTo>
                <a:cubicBezTo>
                  <a:pt x="1" y="34"/>
                  <a:pt x="7" y="34"/>
                  <a:pt x="7" y="34"/>
                </a:cubicBezTo>
                <a:cubicBezTo>
                  <a:pt x="23" y="34"/>
                  <a:pt x="23" y="34"/>
                  <a:pt x="23" y="34"/>
                </a:cubicBezTo>
                <a:cubicBezTo>
                  <a:pt x="23" y="39"/>
                  <a:pt x="23" y="39"/>
                  <a:pt x="23" y="39"/>
                </a:cubicBezTo>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4" name="TextBox 53"/>
          <p:cNvSpPr txBox="1"/>
          <p:nvPr/>
        </p:nvSpPr>
        <p:spPr>
          <a:xfrm>
            <a:off x="4586974" y="445488"/>
            <a:ext cx="1206602" cy="532660"/>
          </a:xfrm>
          <a:prstGeom prst="rect">
            <a:avLst/>
          </a:prstGeom>
          <a:noFill/>
        </p:spPr>
        <p:txBody>
          <a:bodyPr wrap="square" lIns="0" tIns="0" rIns="0" bIns="0" rtlCol="0">
            <a:noAutofit/>
          </a:bodyPr>
          <a:lstStyle/>
          <a:p>
            <a:r>
              <a:rPr lang="nl-NL" sz="4400" b="1" dirty="0">
                <a:solidFill>
                  <a:srgbClr val="0070C0"/>
                </a:solidFill>
                <a:latin typeface="+mj-lt"/>
                <a:ea typeface="+mj-ea"/>
                <a:cs typeface="+mj-cs"/>
              </a:rPr>
              <a:t>Europe</a:t>
            </a:r>
          </a:p>
        </p:txBody>
      </p:sp>
      <p:sp>
        <p:nvSpPr>
          <p:cNvPr id="56" name="Title 1"/>
          <p:cNvSpPr txBox="1">
            <a:spLocks/>
          </p:cNvSpPr>
          <p:nvPr/>
        </p:nvSpPr>
        <p:spPr>
          <a:xfrm>
            <a:off x="10537506" y="4313607"/>
            <a:ext cx="753573" cy="459736"/>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r"/>
            <a:r>
              <a:rPr lang="en-GB" sz="4400" dirty="0">
                <a:solidFill>
                  <a:schemeClr val="accent3"/>
                </a:solidFill>
              </a:rPr>
              <a:t>53%</a:t>
            </a:r>
          </a:p>
        </p:txBody>
      </p:sp>
      <p:sp>
        <p:nvSpPr>
          <p:cNvPr id="57" name="Title 1"/>
          <p:cNvSpPr txBox="1">
            <a:spLocks/>
          </p:cNvSpPr>
          <p:nvPr/>
        </p:nvSpPr>
        <p:spPr>
          <a:xfrm>
            <a:off x="10546023" y="4867978"/>
            <a:ext cx="745056" cy="365657"/>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r"/>
            <a:r>
              <a:rPr lang="en-GB" sz="4400" dirty="0">
                <a:solidFill>
                  <a:schemeClr val="accent3"/>
                </a:solidFill>
              </a:rPr>
              <a:t>37%</a:t>
            </a:r>
          </a:p>
        </p:txBody>
      </p:sp>
      <p:sp>
        <p:nvSpPr>
          <p:cNvPr id="58" name="Title 1"/>
          <p:cNvSpPr txBox="1">
            <a:spLocks/>
          </p:cNvSpPr>
          <p:nvPr/>
        </p:nvSpPr>
        <p:spPr>
          <a:xfrm>
            <a:off x="10443460" y="5410208"/>
            <a:ext cx="847619" cy="457564"/>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r"/>
            <a:r>
              <a:rPr lang="en-GB" sz="4400" dirty="0">
                <a:solidFill>
                  <a:schemeClr val="accent3"/>
                </a:solidFill>
              </a:rPr>
              <a:t>10%</a:t>
            </a:r>
          </a:p>
        </p:txBody>
      </p:sp>
      <p:sp>
        <p:nvSpPr>
          <p:cNvPr id="59" name="TextBox 58"/>
          <p:cNvSpPr txBox="1"/>
          <p:nvPr/>
        </p:nvSpPr>
        <p:spPr>
          <a:xfrm>
            <a:off x="5301957" y="5582064"/>
            <a:ext cx="109537" cy="219075"/>
          </a:xfrm>
          <a:prstGeom prst="rect">
            <a:avLst/>
          </a:prstGeom>
          <a:noFill/>
        </p:spPr>
        <p:txBody>
          <a:bodyPr wrap="square" lIns="0" tIns="0" rIns="0" bIns="0" rtlCol="0">
            <a:noAutofit/>
          </a:bodyPr>
          <a:lstStyle/>
          <a:p>
            <a:r>
              <a:rPr lang="en-US" sz="1500" dirty="0">
                <a:solidFill>
                  <a:schemeClr val="bg1"/>
                </a:solidFill>
              </a:rPr>
              <a:t>6</a:t>
            </a:r>
          </a:p>
        </p:txBody>
      </p:sp>
      <p:sp>
        <p:nvSpPr>
          <p:cNvPr id="60" name="TextBox 59"/>
          <p:cNvSpPr txBox="1"/>
          <p:nvPr/>
        </p:nvSpPr>
        <p:spPr>
          <a:xfrm>
            <a:off x="5792675" y="5582064"/>
            <a:ext cx="109537" cy="219075"/>
          </a:xfrm>
          <a:prstGeom prst="rect">
            <a:avLst/>
          </a:prstGeom>
          <a:noFill/>
        </p:spPr>
        <p:txBody>
          <a:bodyPr wrap="square" lIns="0" tIns="0" rIns="0" bIns="0" rtlCol="0">
            <a:noAutofit/>
          </a:bodyPr>
          <a:lstStyle/>
          <a:p>
            <a:r>
              <a:rPr lang="en-US" sz="1500" dirty="0">
                <a:solidFill>
                  <a:schemeClr val="bg1"/>
                </a:solidFill>
              </a:rPr>
              <a:t>7</a:t>
            </a:r>
          </a:p>
        </p:txBody>
      </p:sp>
      <p:sp>
        <p:nvSpPr>
          <p:cNvPr id="61" name="TextBox 60"/>
          <p:cNvSpPr txBox="1"/>
          <p:nvPr/>
        </p:nvSpPr>
        <p:spPr>
          <a:xfrm>
            <a:off x="6285415" y="5582064"/>
            <a:ext cx="109537" cy="219075"/>
          </a:xfrm>
          <a:prstGeom prst="rect">
            <a:avLst/>
          </a:prstGeom>
          <a:noFill/>
        </p:spPr>
        <p:txBody>
          <a:bodyPr wrap="square" lIns="0" tIns="0" rIns="0" bIns="0" rtlCol="0">
            <a:noAutofit/>
          </a:bodyPr>
          <a:lstStyle/>
          <a:p>
            <a:r>
              <a:rPr lang="en-US" sz="1500" dirty="0">
                <a:solidFill>
                  <a:schemeClr val="bg1"/>
                </a:solidFill>
              </a:rPr>
              <a:t>8</a:t>
            </a:r>
          </a:p>
        </p:txBody>
      </p:sp>
      <p:sp>
        <p:nvSpPr>
          <p:cNvPr id="63" name="Freeform 7"/>
          <p:cNvSpPr>
            <a:spLocks/>
          </p:cNvSpPr>
          <p:nvPr/>
        </p:nvSpPr>
        <p:spPr bwMode="auto">
          <a:xfrm rot="5400000">
            <a:off x="4876276" y="4578676"/>
            <a:ext cx="435483" cy="1014088"/>
          </a:xfrm>
          <a:custGeom>
            <a:avLst/>
            <a:gdLst>
              <a:gd name="T0" fmla="*/ 110 w 133"/>
              <a:gd name="T1" fmla="*/ 183 h 183"/>
              <a:gd name="T2" fmla="*/ 110 w 133"/>
              <a:gd name="T3" fmla="*/ 55 h 183"/>
              <a:gd name="T4" fmla="*/ 126 w 133"/>
              <a:gd name="T5" fmla="*/ 55 h 183"/>
              <a:gd name="T6" fmla="*/ 133 w 133"/>
              <a:gd name="T7" fmla="*/ 49 h 183"/>
              <a:gd name="T8" fmla="*/ 129 w 133"/>
              <a:gd name="T9" fmla="*/ 45 h 183"/>
              <a:gd name="T10" fmla="*/ 75 w 133"/>
              <a:gd name="T11" fmla="*/ 5 h 183"/>
              <a:gd name="T12" fmla="*/ 59 w 133"/>
              <a:gd name="T13" fmla="*/ 5 h 183"/>
              <a:gd name="T14" fmla="*/ 2 w 133"/>
              <a:gd name="T15" fmla="*/ 47 h 183"/>
              <a:gd name="T16" fmla="*/ 1 w 133"/>
              <a:gd name="T17" fmla="*/ 52 h 183"/>
              <a:gd name="T18" fmla="*/ 7 w 133"/>
              <a:gd name="T19" fmla="*/ 55 h 183"/>
              <a:gd name="T20" fmla="*/ 23 w 133"/>
              <a:gd name="T21" fmla="*/ 55 h 183"/>
              <a:gd name="T22" fmla="*/ 23 w 133"/>
              <a:gd name="T23" fmla="*/ 18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183">
                <a:moveTo>
                  <a:pt x="110" y="183"/>
                </a:moveTo>
                <a:cubicBezTo>
                  <a:pt x="110" y="55"/>
                  <a:pt x="110" y="55"/>
                  <a:pt x="110" y="55"/>
                </a:cubicBezTo>
                <a:cubicBezTo>
                  <a:pt x="110" y="55"/>
                  <a:pt x="121" y="54"/>
                  <a:pt x="126" y="55"/>
                </a:cubicBezTo>
                <a:cubicBezTo>
                  <a:pt x="130" y="55"/>
                  <a:pt x="133" y="52"/>
                  <a:pt x="133" y="49"/>
                </a:cubicBezTo>
                <a:cubicBezTo>
                  <a:pt x="132" y="47"/>
                  <a:pt x="129" y="45"/>
                  <a:pt x="129" y="45"/>
                </a:cubicBezTo>
                <a:cubicBezTo>
                  <a:pt x="75" y="5"/>
                  <a:pt x="75" y="5"/>
                  <a:pt x="75" y="5"/>
                </a:cubicBezTo>
                <a:cubicBezTo>
                  <a:pt x="66" y="0"/>
                  <a:pt x="59" y="5"/>
                  <a:pt x="59" y="5"/>
                </a:cubicBezTo>
                <a:cubicBezTo>
                  <a:pt x="2" y="47"/>
                  <a:pt x="2" y="47"/>
                  <a:pt x="2" y="47"/>
                </a:cubicBezTo>
                <a:cubicBezTo>
                  <a:pt x="2" y="47"/>
                  <a:pt x="0" y="48"/>
                  <a:pt x="1" y="52"/>
                </a:cubicBezTo>
                <a:cubicBezTo>
                  <a:pt x="1" y="55"/>
                  <a:pt x="7" y="55"/>
                  <a:pt x="7" y="55"/>
                </a:cubicBezTo>
                <a:cubicBezTo>
                  <a:pt x="23" y="55"/>
                  <a:pt x="23" y="55"/>
                  <a:pt x="23" y="55"/>
                </a:cubicBezTo>
                <a:cubicBezTo>
                  <a:pt x="23" y="183"/>
                  <a:pt x="23" y="183"/>
                  <a:pt x="23" y="18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72" name="TextBox 71"/>
          <p:cNvSpPr txBox="1"/>
          <p:nvPr/>
        </p:nvSpPr>
        <p:spPr>
          <a:xfrm>
            <a:off x="4571165" y="3634487"/>
            <a:ext cx="1898030" cy="532660"/>
          </a:xfrm>
          <a:prstGeom prst="rect">
            <a:avLst/>
          </a:prstGeom>
          <a:noFill/>
        </p:spPr>
        <p:txBody>
          <a:bodyPr wrap="square" lIns="0" tIns="0" rIns="0" bIns="0" rtlCol="0">
            <a:noAutofit/>
          </a:bodyPr>
          <a:lstStyle/>
          <a:p>
            <a:r>
              <a:rPr lang="nl-NL" sz="4400" b="1" dirty="0">
                <a:solidFill>
                  <a:srgbClr val="0070C0"/>
                </a:solidFill>
                <a:latin typeface="+mj-lt"/>
                <a:ea typeface="+mj-ea"/>
                <a:cs typeface="+mj-cs"/>
              </a:rPr>
              <a:t>Belgium</a:t>
            </a:r>
          </a:p>
        </p:txBody>
      </p:sp>
      <p:sp>
        <p:nvSpPr>
          <p:cNvPr id="74" name="Freeform 9"/>
          <p:cNvSpPr>
            <a:spLocks/>
          </p:cNvSpPr>
          <p:nvPr/>
        </p:nvSpPr>
        <p:spPr bwMode="auto">
          <a:xfrm rot="5400000">
            <a:off x="5996742" y="2950301"/>
            <a:ext cx="458787" cy="3309938"/>
          </a:xfrm>
          <a:custGeom>
            <a:avLst/>
            <a:gdLst>
              <a:gd name="T0" fmla="*/ 110 w 133"/>
              <a:gd name="T1" fmla="*/ 956 h 956"/>
              <a:gd name="T2" fmla="*/ 110 w 133"/>
              <a:gd name="T3" fmla="*/ 54 h 956"/>
              <a:gd name="T4" fmla="*/ 126 w 133"/>
              <a:gd name="T5" fmla="*/ 54 h 956"/>
              <a:gd name="T6" fmla="*/ 132 w 133"/>
              <a:gd name="T7" fmla="*/ 49 h 956"/>
              <a:gd name="T8" fmla="*/ 128 w 133"/>
              <a:gd name="T9" fmla="*/ 44 h 956"/>
              <a:gd name="T10" fmla="*/ 74 w 133"/>
              <a:gd name="T11" fmla="*/ 4 h 956"/>
              <a:gd name="T12" fmla="*/ 59 w 133"/>
              <a:gd name="T13" fmla="*/ 4 h 956"/>
              <a:gd name="T14" fmla="*/ 2 w 133"/>
              <a:gd name="T15" fmla="*/ 46 h 956"/>
              <a:gd name="T16" fmla="*/ 0 w 133"/>
              <a:gd name="T17" fmla="*/ 51 h 956"/>
              <a:gd name="T18" fmla="*/ 7 w 133"/>
              <a:gd name="T19" fmla="*/ 54 h 956"/>
              <a:gd name="T20" fmla="*/ 23 w 133"/>
              <a:gd name="T21" fmla="*/ 54 h 956"/>
              <a:gd name="T22" fmla="*/ 23 w 133"/>
              <a:gd name="T23" fmla="*/ 956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956">
                <a:moveTo>
                  <a:pt x="110" y="956"/>
                </a:moveTo>
                <a:cubicBezTo>
                  <a:pt x="110" y="54"/>
                  <a:pt x="110" y="54"/>
                  <a:pt x="110" y="54"/>
                </a:cubicBezTo>
                <a:cubicBezTo>
                  <a:pt x="110" y="54"/>
                  <a:pt x="120" y="54"/>
                  <a:pt x="126" y="54"/>
                </a:cubicBezTo>
                <a:cubicBezTo>
                  <a:pt x="130" y="54"/>
                  <a:pt x="133" y="51"/>
                  <a:pt x="132" y="49"/>
                </a:cubicBezTo>
                <a:cubicBezTo>
                  <a:pt x="132" y="46"/>
                  <a:pt x="128" y="44"/>
                  <a:pt x="128" y="44"/>
                </a:cubicBezTo>
                <a:cubicBezTo>
                  <a:pt x="74" y="4"/>
                  <a:pt x="74" y="4"/>
                  <a:pt x="74" y="4"/>
                </a:cubicBezTo>
                <a:cubicBezTo>
                  <a:pt x="66" y="0"/>
                  <a:pt x="59" y="4"/>
                  <a:pt x="59" y="4"/>
                </a:cubicBezTo>
                <a:cubicBezTo>
                  <a:pt x="2" y="46"/>
                  <a:pt x="2" y="46"/>
                  <a:pt x="2" y="46"/>
                </a:cubicBezTo>
                <a:cubicBezTo>
                  <a:pt x="2" y="46"/>
                  <a:pt x="0" y="48"/>
                  <a:pt x="0" y="51"/>
                </a:cubicBezTo>
                <a:cubicBezTo>
                  <a:pt x="1" y="54"/>
                  <a:pt x="7" y="54"/>
                  <a:pt x="7" y="54"/>
                </a:cubicBezTo>
                <a:cubicBezTo>
                  <a:pt x="23" y="54"/>
                  <a:pt x="23" y="54"/>
                  <a:pt x="23" y="54"/>
                </a:cubicBezTo>
                <a:cubicBezTo>
                  <a:pt x="23" y="956"/>
                  <a:pt x="23" y="956"/>
                  <a:pt x="23" y="956"/>
                </a:cubicBezTo>
              </a:path>
            </a:pathLst>
          </a:custGeom>
          <a:solidFill>
            <a:srgbClr val="F68D2E"/>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75" name="Freeform 8"/>
          <p:cNvSpPr>
            <a:spLocks/>
          </p:cNvSpPr>
          <p:nvPr/>
        </p:nvSpPr>
        <p:spPr bwMode="auto">
          <a:xfrm rot="5400000">
            <a:off x="5484706" y="306829"/>
            <a:ext cx="458787" cy="2254250"/>
          </a:xfrm>
          <a:custGeom>
            <a:avLst/>
            <a:gdLst>
              <a:gd name="T0" fmla="*/ 110 w 133"/>
              <a:gd name="T1" fmla="*/ 651 h 651"/>
              <a:gd name="T2" fmla="*/ 110 w 133"/>
              <a:gd name="T3" fmla="*/ 54 h 651"/>
              <a:gd name="T4" fmla="*/ 126 w 133"/>
              <a:gd name="T5" fmla="*/ 54 h 651"/>
              <a:gd name="T6" fmla="*/ 132 w 133"/>
              <a:gd name="T7" fmla="*/ 49 h 651"/>
              <a:gd name="T8" fmla="*/ 129 w 133"/>
              <a:gd name="T9" fmla="*/ 44 h 651"/>
              <a:gd name="T10" fmla="*/ 75 w 133"/>
              <a:gd name="T11" fmla="*/ 4 h 651"/>
              <a:gd name="T12" fmla="*/ 59 w 133"/>
              <a:gd name="T13" fmla="*/ 4 h 651"/>
              <a:gd name="T14" fmla="*/ 2 w 133"/>
              <a:gd name="T15" fmla="*/ 46 h 651"/>
              <a:gd name="T16" fmla="*/ 1 w 133"/>
              <a:gd name="T17" fmla="*/ 51 h 651"/>
              <a:gd name="T18" fmla="*/ 7 w 133"/>
              <a:gd name="T19" fmla="*/ 54 h 651"/>
              <a:gd name="T20" fmla="*/ 23 w 133"/>
              <a:gd name="T21" fmla="*/ 54 h 651"/>
              <a:gd name="T22" fmla="*/ 23 w 133"/>
              <a:gd name="T23" fmla="*/ 651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651">
                <a:moveTo>
                  <a:pt x="110" y="651"/>
                </a:moveTo>
                <a:cubicBezTo>
                  <a:pt x="110" y="54"/>
                  <a:pt x="110" y="54"/>
                  <a:pt x="110" y="54"/>
                </a:cubicBezTo>
                <a:cubicBezTo>
                  <a:pt x="110" y="54"/>
                  <a:pt x="120" y="54"/>
                  <a:pt x="126" y="54"/>
                </a:cubicBezTo>
                <a:cubicBezTo>
                  <a:pt x="130" y="54"/>
                  <a:pt x="133" y="51"/>
                  <a:pt x="132" y="49"/>
                </a:cubicBezTo>
                <a:cubicBezTo>
                  <a:pt x="132" y="46"/>
                  <a:pt x="129" y="44"/>
                  <a:pt x="129" y="44"/>
                </a:cubicBezTo>
                <a:cubicBezTo>
                  <a:pt x="75" y="4"/>
                  <a:pt x="75" y="4"/>
                  <a:pt x="75" y="4"/>
                </a:cubicBezTo>
                <a:cubicBezTo>
                  <a:pt x="66" y="0"/>
                  <a:pt x="59" y="4"/>
                  <a:pt x="59" y="4"/>
                </a:cubicBezTo>
                <a:cubicBezTo>
                  <a:pt x="2" y="46"/>
                  <a:pt x="2" y="46"/>
                  <a:pt x="2" y="46"/>
                </a:cubicBezTo>
                <a:cubicBezTo>
                  <a:pt x="2" y="46"/>
                  <a:pt x="0" y="48"/>
                  <a:pt x="1" y="51"/>
                </a:cubicBezTo>
                <a:cubicBezTo>
                  <a:pt x="1" y="54"/>
                  <a:pt x="7" y="54"/>
                  <a:pt x="7" y="54"/>
                </a:cubicBezTo>
                <a:cubicBezTo>
                  <a:pt x="23" y="54"/>
                  <a:pt x="23" y="54"/>
                  <a:pt x="23" y="54"/>
                </a:cubicBezTo>
                <a:cubicBezTo>
                  <a:pt x="23" y="651"/>
                  <a:pt x="23" y="651"/>
                  <a:pt x="23" y="651"/>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76" name="Freeform 20"/>
          <p:cNvSpPr>
            <a:spLocks/>
          </p:cNvSpPr>
          <p:nvPr/>
        </p:nvSpPr>
        <p:spPr bwMode="auto">
          <a:xfrm rot="5400000">
            <a:off x="4562280" y="5430834"/>
            <a:ext cx="458787" cy="394499"/>
          </a:xfrm>
          <a:custGeom>
            <a:avLst/>
            <a:gdLst>
              <a:gd name="T0" fmla="*/ 110 w 133"/>
              <a:gd name="T1" fmla="*/ 39 h 39"/>
              <a:gd name="T2" fmla="*/ 110 w 133"/>
              <a:gd name="T3" fmla="*/ 33 h 39"/>
              <a:gd name="T4" fmla="*/ 126 w 133"/>
              <a:gd name="T5" fmla="*/ 33 h 39"/>
              <a:gd name="T6" fmla="*/ 132 w 133"/>
              <a:gd name="T7" fmla="*/ 30 h 39"/>
              <a:gd name="T8" fmla="*/ 129 w 133"/>
              <a:gd name="T9" fmla="*/ 27 h 39"/>
              <a:gd name="T10" fmla="*/ 75 w 133"/>
              <a:gd name="T11" fmla="*/ 2 h 39"/>
              <a:gd name="T12" fmla="*/ 59 w 133"/>
              <a:gd name="T13" fmla="*/ 2 h 39"/>
              <a:gd name="T14" fmla="*/ 2 w 133"/>
              <a:gd name="T15" fmla="*/ 29 h 39"/>
              <a:gd name="T16" fmla="*/ 1 w 133"/>
              <a:gd name="T17" fmla="*/ 32 h 39"/>
              <a:gd name="T18" fmla="*/ 7 w 133"/>
              <a:gd name="T19" fmla="*/ 34 h 39"/>
              <a:gd name="T20" fmla="*/ 23 w 133"/>
              <a:gd name="T21" fmla="*/ 34 h 39"/>
              <a:gd name="T22" fmla="*/ 23 w 133"/>
              <a:gd name="T23"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39">
                <a:moveTo>
                  <a:pt x="110" y="39"/>
                </a:moveTo>
                <a:cubicBezTo>
                  <a:pt x="110" y="33"/>
                  <a:pt x="110" y="33"/>
                  <a:pt x="110" y="33"/>
                </a:cubicBezTo>
                <a:cubicBezTo>
                  <a:pt x="110" y="33"/>
                  <a:pt x="120" y="33"/>
                  <a:pt x="126" y="33"/>
                </a:cubicBezTo>
                <a:cubicBezTo>
                  <a:pt x="130" y="33"/>
                  <a:pt x="133" y="32"/>
                  <a:pt x="132" y="30"/>
                </a:cubicBezTo>
                <a:cubicBezTo>
                  <a:pt x="132" y="29"/>
                  <a:pt x="129" y="27"/>
                  <a:pt x="129" y="27"/>
                </a:cubicBezTo>
                <a:cubicBezTo>
                  <a:pt x="75" y="2"/>
                  <a:pt x="75" y="2"/>
                  <a:pt x="75" y="2"/>
                </a:cubicBezTo>
                <a:cubicBezTo>
                  <a:pt x="66" y="0"/>
                  <a:pt x="59" y="2"/>
                  <a:pt x="59" y="2"/>
                </a:cubicBezTo>
                <a:cubicBezTo>
                  <a:pt x="2" y="29"/>
                  <a:pt x="2" y="29"/>
                  <a:pt x="2" y="29"/>
                </a:cubicBezTo>
                <a:cubicBezTo>
                  <a:pt x="2" y="29"/>
                  <a:pt x="0" y="29"/>
                  <a:pt x="1" y="32"/>
                </a:cubicBezTo>
                <a:cubicBezTo>
                  <a:pt x="1" y="34"/>
                  <a:pt x="7" y="34"/>
                  <a:pt x="7" y="34"/>
                </a:cubicBezTo>
                <a:cubicBezTo>
                  <a:pt x="23" y="34"/>
                  <a:pt x="23" y="34"/>
                  <a:pt x="23" y="34"/>
                </a:cubicBezTo>
                <a:cubicBezTo>
                  <a:pt x="23" y="39"/>
                  <a:pt x="23" y="39"/>
                  <a:pt x="23" y="39"/>
                </a:cubicBezTo>
              </a:path>
            </a:pathLst>
          </a:custGeom>
          <a:solidFill>
            <a:srgbClr val="7030A0"/>
          </a:solidFill>
          <a:ln>
            <a:noFill/>
          </a:ln>
          <a:extLst/>
        </p:spPr>
        <p:txBody>
          <a:bodyPr vert="horz" wrap="square" lIns="91440" tIns="45720" rIns="91440" bIns="45720" numCol="1" anchor="t" anchorCtr="0" compatLnSpc="1">
            <a:prstTxWarp prst="textNoShape">
              <a:avLst/>
            </a:prstTxWarp>
          </a:bodyPr>
          <a:lstStyle/>
          <a:p>
            <a:endParaRPr lang="en-US" dirty="0"/>
          </a:p>
        </p:txBody>
      </p:sp>
      <p:pic>
        <p:nvPicPr>
          <p:cNvPr id="47" name="Picture 4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8042" y="6450981"/>
            <a:ext cx="504000" cy="372309"/>
          </a:xfrm>
          <a:prstGeom prst="rect">
            <a:avLst/>
          </a:prstGeom>
        </p:spPr>
      </p:pic>
      <p:sp>
        <p:nvSpPr>
          <p:cNvPr id="55" name="TextBox 54"/>
          <p:cNvSpPr txBox="1"/>
          <p:nvPr/>
        </p:nvSpPr>
        <p:spPr>
          <a:xfrm>
            <a:off x="6036138" y="4280119"/>
            <a:ext cx="4501368" cy="532660"/>
          </a:xfrm>
          <a:prstGeom prst="rect">
            <a:avLst/>
          </a:prstGeom>
          <a:noFill/>
        </p:spPr>
        <p:txBody>
          <a:bodyPr wrap="square" lIns="0" tIns="0" rIns="0" bIns="0" rtlCol="0">
            <a:noAutofit/>
          </a:bodyPr>
          <a:lstStyle/>
          <a:p>
            <a:pPr algn="r"/>
            <a:r>
              <a:rPr lang="nl-NL" sz="2400" dirty="0" err="1">
                <a:solidFill>
                  <a:schemeClr val="accent5"/>
                </a:solidFill>
              </a:rPr>
              <a:t>Increased</a:t>
            </a:r>
            <a:endParaRPr lang="en-US" sz="2400" dirty="0">
              <a:solidFill>
                <a:schemeClr val="accent5"/>
              </a:solidFill>
            </a:endParaRPr>
          </a:p>
        </p:txBody>
      </p:sp>
      <p:sp>
        <p:nvSpPr>
          <p:cNvPr id="62" name="TextBox 61"/>
          <p:cNvSpPr txBox="1"/>
          <p:nvPr/>
        </p:nvSpPr>
        <p:spPr>
          <a:xfrm>
            <a:off x="6603121" y="4881205"/>
            <a:ext cx="3934385" cy="532660"/>
          </a:xfrm>
          <a:prstGeom prst="rect">
            <a:avLst/>
          </a:prstGeom>
          <a:noFill/>
        </p:spPr>
        <p:txBody>
          <a:bodyPr wrap="square" lIns="0" tIns="0" rIns="0" bIns="0" rtlCol="0">
            <a:noAutofit/>
          </a:bodyPr>
          <a:lstStyle/>
          <a:p>
            <a:pPr algn="r"/>
            <a:r>
              <a:rPr lang="nl-NL" sz="2400" dirty="0" err="1">
                <a:solidFill>
                  <a:schemeClr val="accent5"/>
                </a:solidFill>
              </a:rPr>
              <a:t>Maintained</a:t>
            </a:r>
            <a:endParaRPr lang="en-US" sz="2400" dirty="0">
              <a:solidFill>
                <a:schemeClr val="accent5"/>
              </a:solidFill>
            </a:endParaRPr>
          </a:p>
        </p:txBody>
      </p:sp>
      <p:sp>
        <p:nvSpPr>
          <p:cNvPr id="64" name="TextBox 63"/>
          <p:cNvSpPr txBox="1"/>
          <p:nvPr/>
        </p:nvSpPr>
        <p:spPr>
          <a:xfrm>
            <a:off x="7699056" y="5462714"/>
            <a:ext cx="2838450" cy="532660"/>
          </a:xfrm>
          <a:prstGeom prst="rect">
            <a:avLst/>
          </a:prstGeom>
          <a:noFill/>
        </p:spPr>
        <p:txBody>
          <a:bodyPr wrap="square" lIns="0" tIns="0" rIns="0" bIns="0" rtlCol="0">
            <a:noAutofit/>
          </a:bodyPr>
          <a:lstStyle/>
          <a:p>
            <a:pPr algn="r"/>
            <a:r>
              <a:rPr lang="nl-NL" sz="2400" dirty="0" err="1">
                <a:solidFill>
                  <a:schemeClr val="accent5"/>
                </a:solidFill>
              </a:rPr>
              <a:t>Decreased</a:t>
            </a:r>
            <a:endParaRPr lang="en-US" sz="2400" dirty="0">
              <a:solidFill>
                <a:schemeClr val="accent5"/>
              </a:solidFill>
            </a:endParaRPr>
          </a:p>
          <a:p>
            <a:pPr algn="r"/>
            <a:endParaRPr lang="en-US" sz="2400" dirty="0">
              <a:solidFill>
                <a:schemeClr val="accent5"/>
              </a:solidFill>
            </a:endParaRPr>
          </a:p>
        </p:txBody>
      </p:sp>
    </p:spTree>
    <p:extLst>
      <p:ext uri="{BB962C8B-B14F-4D97-AF65-F5344CB8AC3E}">
        <p14:creationId xmlns:p14="http://schemas.microsoft.com/office/powerpoint/2010/main" val="35431800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p:cNvSpPr/>
          <p:nvPr/>
        </p:nvSpPr>
        <p:spPr>
          <a:xfrm>
            <a:off x="0" y="0"/>
            <a:ext cx="3600000" cy="6858000"/>
          </a:xfrm>
          <a:prstGeom prst="rect">
            <a:avLst/>
          </a:prstGeom>
          <a:solidFill>
            <a:srgbClr val="470A6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l"/>
            <a:endParaRPr lang="nl-NL" sz="1500" dirty="0">
              <a:solidFill>
                <a:schemeClr val="bg1"/>
              </a:solidFill>
            </a:endParaRPr>
          </a:p>
        </p:txBody>
      </p:sp>
      <p:sp>
        <p:nvSpPr>
          <p:cNvPr id="3" name="Title 2"/>
          <p:cNvSpPr>
            <a:spLocks noGrp="1"/>
          </p:cNvSpPr>
          <p:nvPr>
            <p:ph type="title"/>
          </p:nvPr>
        </p:nvSpPr>
        <p:spPr>
          <a:xfrm>
            <a:off x="338042" y="585819"/>
            <a:ext cx="2941871" cy="518400"/>
          </a:xfrm>
        </p:spPr>
        <p:txBody>
          <a:bodyPr/>
          <a:lstStyle/>
          <a:p>
            <a:r>
              <a:rPr lang="nl-NL" sz="6000" dirty="0">
                <a:solidFill>
                  <a:schemeClr val="bg1"/>
                </a:solidFill>
              </a:rPr>
              <a:t>How </a:t>
            </a:r>
            <a:r>
              <a:rPr lang="nl-NL" sz="6000" dirty="0" err="1">
                <a:solidFill>
                  <a:schemeClr val="bg1"/>
                </a:solidFill>
              </a:rPr>
              <a:t>did</a:t>
            </a:r>
            <a:r>
              <a:rPr lang="nl-NL" sz="6000" dirty="0">
                <a:solidFill>
                  <a:schemeClr val="bg1"/>
                </a:solidFill>
              </a:rPr>
              <a:t> </a:t>
            </a:r>
            <a:r>
              <a:rPr lang="nl-NL" sz="6000" dirty="0" err="1">
                <a:solidFill>
                  <a:schemeClr val="bg1"/>
                </a:solidFill>
              </a:rPr>
              <a:t>your</a:t>
            </a:r>
            <a:r>
              <a:rPr lang="nl-NL" sz="6000" dirty="0">
                <a:solidFill>
                  <a:schemeClr val="bg1"/>
                </a:solidFill>
              </a:rPr>
              <a:t> </a:t>
            </a:r>
            <a:r>
              <a:rPr lang="nl-NL" sz="6000" dirty="0" err="1">
                <a:solidFill>
                  <a:schemeClr val="bg1"/>
                </a:solidFill>
              </a:rPr>
              <a:t>activities</a:t>
            </a:r>
            <a:r>
              <a:rPr lang="nl-NL" sz="6000" dirty="0">
                <a:solidFill>
                  <a:schemeClr val="bg1"/>
                </a:solidFill>
              </a:rPr>
              <a:t> </a:t>
            </a:r>
            <a:r>
              <a:rPr lang="nl-NL" sz="6000" dirty="0" err="1">
                <a:solidFill>
                  <a:schemeClr val="bg1"/>
                </a:solidFill>
              </a:rPr>
              <a:t>abroad</a:t>
            </a:r>
            <a:r>
              <a:rPr lang="nl-NL" sz="6000" dirty="0">
                <a:solidFill>
                  <a:schemeClr val="bg1"/>
                </a:solidFill>
              </a:rPr>
              <a:t> </a:t>
            </a:r>
            <a:r>
              <a:rPr lang="nl-NL" sz="6000" dirty="0" err="1">
                <a:solidFill>
                  <a:schemeClr val="bg1"/>
                </a:solidFill>
              </a:rPr>
              <a:t>develop</a:t>
            </a:r>
            <a:r>
              <a:rPr lang="nl-NL" sz="6000" dirty="0">
                <a:solidFill>
                  <a:schemeClr val="bg1"/>
                </a:solidFill>
              </a:rPr>
              <a:t> </a:t>
            </a:r>
            <a:r>
              <a:rPr lang="nl-NL" sz="6000" dirty="0" err="1">
                <a:solidFill>
                  <a:schemeClr val="bg1"/>
                </a:solidFill>
              </a:rPr>
              <a:t>within</a:t>
            </a:r>
            <a:r>
              <a:rPr lang="nl-NL" sz="6000" dirty="0">
                <a:solidFill>
                  <a:schemeClr val="bg1"/>
                </a:solidFill>
              </a:rPr>
              <a:t> </a:t>
            </a:r>
            <a:r>
              <a:rPr lang="nl-NL" sz="6000" dirty="0" err="1">
                <a:solidFill>
                  <a:schemeClr val="bg1"/>
                </a:solidFill>
              </a:rPr>
              <a:t>your</a:t>
            </a:r>
            <a:r>
              <a:rPr lang="nl-NL" sz="6000" dirty="0">
                <a:solidFill>
                  <a:schemeClr val="bg1"/>
                </a:solidFill>
              </a:rPr>
              <a:t> family business over the last 12 </a:t>
            </a:r>
            <a:r>
              <a:rPr lang="nl-NL" sz="6000" dirty="0" err="1">
                <a:solidFill>
                  <a:schemeClr val="bg1"/>
                </a:solidFill>
              </a:rPr>
              <a:t>months</a:t>
            </a:r>
            <a:r>
              <a:rPr lang="nl-NL" sz="6000" dirty="0">
                <a:solidFill>
                  <a:schemeClr val="bg1"/>
                </a:solidFill>
              </a:rPr>
              <a:t>?</a:t>
            </a:r>
            <a:endParaRPr lang="en-US" sz="6000" dirty="0">
              <a:solidFill>
                <a:schemeClr val="bg1"/>
              </a:solidFill>
            </a:endParaRPr>
          </a:p>
        </p:txBody>
      </p:sp>
      <p:cxnSp>
        <p:nvCxnSpPr>
          <p:cNvPr id="35" name="Straight Connector 34"/>
          <p:cNvCxnSpPr/>
          <p:nvPr/>
        </p:nvCxnSpPr>
        <p:spPr>
          <a:xfrm flipV="1">
            <a:off x="4527371" y="3502701"/>
            <a:ext cx="6840000" cy="1"/>
          </a:xfrm>
          <a:prstGeom prst="line">
            <a:avLst/>
          </a:prstGeom>
          <a:ln w="9525">
            <a:solidFill>
              <a:schemeClr val="accent3"/>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6" name="Title 1"/>
          <p:cNvSpPr txBox="1">
            <a:spLocks/>
          </p:cNvSpPr>
          <p:nvPr/>
        </p:nvSpPr>
        <p:spPr>
          <a:xfrm>
            <a:off x="10653512" y="1069881"/>
            <a:ext cx="753573" cy="459736"/>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r"/>
            <a:r>
              <a:rPr lang="en-GB" sz="4400" dirty="0">
                <a:solidFill>
                  <a:schemeClr val="accent3"/>
                </a:solidFill>
              </a:rPr>
              <a:t>36%</a:t>
            </a:r>
          </a:p>
        </p:txBody>
      </p:sp>
      <p:sp>
        <p:nvSpPr>
          <p:cNvPr id="37" name="Title 1"/>
          <p:cNvSpPr txBox="1">
            <a:spLocks/>
          </p:cNvSpPr>
          <p:nvPr/>
        </p:nvSpPr>
        <p:spPr>
          <a:xfrm>
            <a:off x="10662029" y="1624252"/>
            <a:ext cx="745056" cy="365657"/>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r"/>
            <a:r>
              <a:rPr lang="en-GB" sz="4400" dirty="0">
                <a:solidFill>
                  <a:schemeClr val="accent3"/>
                </a:solidFill>
              </a:rPr>
              <a:t>30%</a:t>
            </a:r>
          </a:p>
        </p:txBody>
      </p:sp>
      <p:sp>
        <p:nvSpPr>
          <p:cNvPr id="38" name="Title 1"/>
          <p:cNvSpPr txBox="1">
            <a:spLocks/>
          </p:cNvSpPr>
          <p:nvPr/>
        </p:nvSpPr>
        <p:spPr>
          <a:xfrm>
            <a:off x="10559466" y="2166204"/>
            <a:ext cx="847619" cy="457564"/>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r"/>
            <a:r>
              <a:rPr lang="en-GB" sz="4400" dirty="0">
                <a:solidFill>
                  <a:schemeClr val="accent3"/>
                </a:solidFill>
              </a:rPr>
              <a:t>4%</a:t>
            </a:r>
          </a:p>
        </p:txBody>
      </p:sp>
      <p:sp>
        <p:nvSpPr>
          <p:cNvPr id="39" name="TextBox 38"/>
          <p:cNvSpPr txBox="1"/>
          <p:nvPr/>
        </p:nvSpPr>
        <p:spPr>
          <a:xfrm>
            <a:off x="5267786" y="2338338"/>
            <a:ext cx="109537" cy="219075"/>
          </a:xfrm>
          <a:prstGeom prst="rect">
            <a:avLst/>
          </a:prstGeom>
          <a:noFill/>
        </p:spPr>
        <p:txBody>
          <a:bodyPr wrap="square" lIns="0" tIns="0" rIns="0" bIns="0" rtlCol="0">
            <a:noAutofit/>
          </a:bodyPr>
          <a:lstStyle/>
          <a:p>
            <a:r>
              <a:rPr lang="en-US" sz="1500" dirty="0">
                <a:solidFill>
                  <a:schemeClr val="bg1"/>
                </a:solidFill>
              </a:rPr>
              <a:t>6</a:t>
            </a:r>
          </a:p>
        </p:txBody>
      </p:sp>
      <p:sp>
        <p:nvSpPr>
          <p:cNvPr id="41" name="TextBox 40"/>
          <p:cNvSpPr txBox="1"/>
          <p:nvPr/>
        </p:nvSpPr>
        <p:spPr>
          <a:xfrm>
            <a:off x="5758504" y="2338338"/>
            <a:ext cx="109537" cy="219075"/>
          </a:xfrm>
          <a:prstGeom prst="rect">
            <a:avLst/>
          </a:prstGeom>
          <a:noFill/>
        </p:spPr>
        <p:txBody>
          <a:bodyPr wrap="square" lIns="0" tIns="0" rIns="0" bIns="0" rtlCol="0">
            <a:noAutofit/>
          </a:bodyPr>
          <a:lstStyle/>
          <a:p>
            <a:r>
              <a:rPr lang="en-US" sz="1500" dirty="0">
                <a:solidFill>
                  <a:schemeClr val="bg1"/>
                </a:solidFill>
              </a:rPr>
              <a:t>7</a:t>
            </a:r>
          </a:p>
        </p:txBody>
      </p:sp>
      <p:sp>
        <p:nvSpPr>
          <p:cNvPr id="42" name="TextBox 41"/>
          <p:cNvSpPr txBox="1"/>
          <p:nvPr/>
        </p:nvSpPr>
        <p:spPr>
          <a:xfrm>
            <a:off x="6251244" y="2338338"/>
            <a:ext cx="109537" cy="219075"/>
          </a:xfrm>
          <a:prstGeom prst="rect">
            <a:avLst/>
          </a:prstGeom>
          <a:noFill/>
        </p:spPr>
        <p:txBody>
          <a:bodyPr wrap="square" lIns="0" tIns="0" rIns="0" bIns="0" rtlCol="0">
            <a:noAutofit/>
          </a:bodyPr>
          <a:lstStyle/>
          <a:p>
            <a:r>
              <a:rPr lang="en-US" sz="1500" dirty="0">
                <a:solidFill>
                  <a:schemeClr val="bg1"/>
                </a:solidFill>
              </a:rPr>
              <a:t>8</a:t>
            </a:r>
          </a:p>
        </p:txBody>
      </p:sp>
      <p:sp>
        <p:nvSpPr>
          <p:cNvPr id="44" name="Freeform 7"/>
          <p:cNvSpPr>
            <a:spLocks/>
          </p:cNvSpPr>
          <p:nvPr/>
        </p:nvSpPr>
        <p:spPr bwMode="auto">
          <a:xfrm rot="5400000">
            <a:off x="5053859" y="1150876"/>
            <a:ext cx="458787" cy="1477107"/>
          </a:xfrm>
          <a:custGeom>
            <a:avLst/>
            <a:gdLst>
              <a:gd name="T0" fmla="*/ 110 w 133"/>
              <a:gd name="T1" fmla="*/ 183 h 183"/>
              <a:gd name="T2" fmla="*/ 110 w 133"/>
              <a:gd name="T3" fmla="*/ 55 h 183"/>
              <a:gd name="T4" fmla="*/ 126 w 133"/>
              <a:gd name="T5" fmla="*/ 55 h 183"/>
              <a:gd name="T6" fmla="*/ 133 w 133"/>
              <a:gd name="T7" fmla="*/ 49 h 183"/>
              <a:gd name="T8" fmla="*/ 129 w 133"/>
              <a:gd name="T9" fmla="*/ 45 h 183"/>
              <a:gd name="T10" fmla="*/ 75 w 133"/>
              <a:gd name="T11" fmla="*/ 5 h 183"/>
              <a:gd name="T12" fmla="*/ 59 w 133"/>
              <a:gd name="T13" fmla="*/ 5 h 183"/>
              <a:gd name="T14" fmla="*/ 2 w 133"/>
              <a:gd name="T15" fmla="*/ 47 h 183"/>
              <a:gd name="T16" fmla="*/ 1 w 133"/>
              <a:gd name="T17" fmla="*/ 52 h 183"/>
              <a:gd name="T18" fmla="*/ 7 w 133"/>
              <a:gd name="T19" fmla="*/ 55 h 183"/>
              <a:gd name="T20" fmla="*/ 23 w 133"/>
              <a:gd name="T21" fmla="*/ 55 h 183"/>
              <a:gd name="T22" fmla="*/ 23 w 133"/>
              <a:gd name="T23" fmla="*/ 18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183">
                <a:moveTo>
                  <a:pt x="110" y="183"/>
                </a:moveTo>
                <a:cubicBezTo>
                  <a:pt x="110" y="55"/>
                  <a:pt x="110" y="55"/>
                  <a:pt x="110" y="55"/>
                </a:cubicBezTo>
                <a:cubicBezTo>
                  <a:pt x="110" y="55"/>
                  <a:pt x="121" y="54"/>
                  <a:pt x="126" y="55"/>
                </a:cubicBezTo>
                <a:cubicBezTo>
                  <a:pt x="130" y="55"/>
                  <a:pt x="133" y="52"/>
                  <a:pt x="133" y="49"/>
                </a:cubicBezTo>
                <a:cubicBezTo>
                  <a:pt x="132" y="47"/>
                  <a:pt x="129" y="45"/>
                  <a:pt x="129" y="45"/>
                </a:cubicBezTo>
                <a:cubicBezTo>
                  <a:pt x="75" y="5"/>
                  <a:pt x="75" y="5"/>
                  <a:pt x="75" y="5"/>
                </a:cubicBezTo>
                <a:cubicBezTo>
                  <a:pt x="66" y="0"/>
                  <a:pt x="59" y="5"/>
                  <a:pt x="59" y="5"/>
                </a:cubicBezTo>
                <a:cubicBezTo>
                  <a:pt x="2" y="47"/>
                  <a:pt x="2" y="47"/>
                  <a:pt x="2" y="47"/>
                </a:cubicBezTo>
                <a:cubicBezTo>
                  <a:pt x="2" y="47"/>
                  <a:pt x="0" y="48"/>
                  <a:pt x="1" y="52"/>
                </a:cubicBezTo>
                <a:cubicBezTo>
                  <a:pt x="1" y="55"/>
                  <a:pt x="7" y="55"/>
                  <a:pt x="7" y="55"/>
                </a:cubicBezTo>
                <a:cubicBezTo>
                  <a:pt x="23" y="55"/>
                  <a:pt x="23" y="55"/>
                  <a:pt x="23" y="55"/>
                </a:cubicBezTo>
                <a:cubicBezTo>
                  <a:pt x="23" y="183"/>
                  <a:pt x="23" y="183"/>
                  <a:pt x="23" y="183"/>
                </a:cubicBezTo>
              </a:path>
            </a:pathLst>
          </a:custGeom>
          <a:solidFill>
            <a:srgbClr val="470A68"/>
          </a:solidFill>
          <a:ln>
            <a:solidFill>
              <a:srgbClr val="7030A0"/>
            </a:solidFill>
          </a:ln>
        </p:spPr>
        <p:txBody>
          <a:bodyPr vert="horz" wrap="square" lIns="91440" tIns="45720" rIns="91440" bIns="45720" numCol="1" anchor="t" anchorCtr="0" compatLnSpc="1">
            <a:prstTxWarp prst="textNoShape">
              <a:avLst/>
            </a:prstTxWarp>
          </a:bodyPr>
          <a:lstStyle/>
          <a:p>
            <a:endParaRPr lang="en-US" dirty="0"/>
          </a:p>
        </p:txBody>
      </p:sp>
      <p:sp>
        <p:nvSpPr>
          <p:cNvPr id="46" name="TextBox 45"/>
          <p:cNvSpPr txBox="1"/>
          <p:nvPr/>
        </p:nvSpPr>
        <p:spPr>
          <a:xfrm>
            <a:off x="5931593" y="1112665"/>
            <a:ext cx="4501368" cy="532660"/>
          </a:xfrm>
          <a:prstGeom prst="rect">
            <a:avLst/>
          </a:prstGeom>
          <a:noFill/>
        </p:spPr>
        <p:txBody>
          <a:bodyPr wrap="square" lIns="0" tIns="0" rIns="0" bIns="0" rtlCol="0">
            <a:noAutofit/>
          </a:bodyPr>
          <a:lstStyle/>
          <a:p>
            <a:pPr algn="r"/>
            <a:r>
              <a:rPr lang="nl-NL" sz="2400" dirty="0" err="1">
                <a:solidFill>
                  <a:schemeClr val="accent5"/>
                </a:solidFill>
              </a:rPr>
              <a:t>Increased</a:t>
            </a:r>
            <a:endParaRPr lang="en-US" sz="2400" dirty="0">
              <a:solidFill>
                <a:schemeClr val="accent5"/>
              </a:solidFill>
            </a:endParaRPr>
          </a:p>
        </p:txBody>
      </p:sp>
      <p:sp>
        <p:nvSpPr>
          <p:cNvPr id="49" name="TextBox 48"/>
          <p:cNvSpPr txBox="1"/>
          <p:nvPr/>
        </p:nvSpPr>
        <p:spPr>
          <a:xfrm>
            <a:off x="6498576" y="1658149"/>
            <a:ext cx="3934385" cy="532660"/>
          </a:xfrm>
          <a:prstGeom prst="rect">
            <a:avLst/>
          </a:prstGeom>
          <a:noFill/>
        </p:spPr>
        <p:txBody>
          <a:bodyPr wrap="square" lIns="0" tIns="0" rIns="0" bIns="0" rtlCol="0">
            <a:noAutofit/>
          </a:bodyPr>
          <a:lstStyle/>
          <a:p>
            <a:pPr algn="r"/>
            <a:r>
              <a:rPr lang="nl-NL" sz="2400" dirty="0" err="1">
                <a:solidFill>
                  <a:schemeClr val="accent5"/>
                </a:solidFill>
              </a:rPr>
              <a:t>Maintained</a:t>
            </a:r>
            <a:endParaRPr lang="en-US" sz="2400" dirty="0">
              <a:solidFill>
                <a:schemeClr val="accent5"/>
              </a:solidFill>
            </a:endParaRPr>
          </a:p>
        </p:txBody>
      </p:sp>
      <p:sp>
        <p:nvSpPr>
          <p:cNvPr id="50" name="TextBox 49"/>
          <p:cNvSpPr txBox="1"/>
          <p:nvPr/>
        </p:nvSpPr>
        <p:spPr>
          <a:xfrm>
            <a:off x="7594511" y="2230663"/>
            <a:ext cx="2838450" cy="532660"/>
          </a:xfrm>
          <a:prstGeom prst="rect">
            <a:avLst/>
          </a:prstGeom>
          <a:noFill/>
        </p:spPr>
        <p:txBody>
          <a:bodyPr wrap="square" lIns="0" tIns="0" rIns="0" bIns="0" rtlCol="0">
            <a:noAutofit/>
          </a:bodyPr>
          <a:lstStyle/>
          <a:p>
            <a:pPr algn="r"/>
            <a:r>
              <a:rPr lang="en-US" sz="2400" dirty="0">
                <a:solidFill>
                  <a:schemeClr val="accent5"/>
                </a:solidFill>
              </a:rPr>
              <a:t>Decreased</a:t>
            </a:r>
          </a:p>
          <a:p>
            <a:pPr algn="r"/>
            <a:endParaRPr lang="en-US" sz="2400" dirty="0">
              <a:solidFill>
                <a:schemeClr val="accent5"/>
              </a:solidFill>
            </a:endParaRPr>
          </a:p>
        </p:txBody>
      </p:sp>
      <p:sp>
        <p:nvSpPr>
          <p:cNvPr id="52" name="Freeform 20"/>
          <p:cNvSpPr>
            <a:spLocks/>
          </p:cNvSpPr>
          <p:nvPr/>
        </p:nvSpPr>
        <p:spPr bwMode="auto">
          <a:xfrm rot="5400000">
            <a:off x="4512555" y="2176980"/>
            <a:ext cx="458787" cy="394499"/>
          </a:xfrm>
          <a:custGeom>
            <a:avLst/>
            <a:gdLst>
              <a:gd name="T0" fmla="*/ 110 w 133"/>
              <a:gd name="T1" fmla="*/ 39 h 39"/>
              <a:gd name="T2" fmla="*/ 110 w 133"/>
              <a:gd name="T3" fmla="*/ 33 h 39"/>
              <a:gd name="T4" fmla="*/ 126 w 133"/>
              <a:gd name="T5" fmla="*/ 33 h 39"/>
              <a:gd name="T6" fmla="*/ 132 w 133"/>
              <a:gd name="T7" fmla="*/ 30 h 39"/>
              <a:gd name="T8" fmla="*/ 129 w 133"/>
              <a:gd name="T9" fmla="*/ 27 h 39"/>
              <a:gd name="T10" fmla="*/ 75 w 133"/>
              <a:gd name="T11" fmla="*/ 2 h 39"/>
              <a:gd name="T12" fmla="*/ 59 w 133"/>
              <a:gd name="T13" fmla="*/ 2 h 39"/>
              <a:gd name="T14" fmla="*/ 2 w 133"/>
              <a:gd name="T15" fmla="*/ 29 h 39"/>
              <a:gd name="T16" fmla="*/ 1 w 133"/>
              <a:gd name="T17" fmla="*/ 32 h 39"/>
              <a:gd name="T18" fmla="*/ 7 w 133"/>
              <a:gd name="T19" fmla="*/ 34 h 39"/>
              <a:gd name="T20" fmla="*/ 23 w 133"/>
              <a:gd name="T21" fmla="*/ 34 h 39"/>
              <a:gd name="T22" fmla="*/ 23 w 133"/>
              <a:gd name="T23"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39">
                <a:moveTo>
                  <a:pt x="110" y="39"/>
                </a:moveTo>
                <a:cubicBezTo>
                  <a:pt x="110" y="33"/>
                  <a:pt x="110" y="33"/>
                  <a:pt x="110" y="33"/>
                </a:cubicBezTo>
                <a:cubicBezTo>
                  <a:pt x="110" y="33"/>
                  <a:pt x="120" y="33"/>
                  <a:pt x="126" y="33"/>
                </a:cubicBezTo>
                <a:cubicBezTo>
                  <a:pt x="130" y="33"/>
                  <a:pt x="133" y="32"/>
                  <a:pt x="132" y="30"/>
                </a:cubicBezTo>
                <a:cubicBezTo>
                  <a:pt x="132" y="29"/>
                  <a:pt x="129" y="27"/>
                  <a:pt x="129" y="27"/>
                </a:cubicBezTo>
                <a:cubicBezTo>
                  <a:pt x="75" y="2"/>
                  <a:pt x="75" y="2"/>
                  <a:pt x="75" y="2"/>
                </a:cubicBezTo>
                <a:cubicBezTo>
                  <a:pt x="66" y="0"/>
                  <a:pt x="59" y="2"/>
                  <a:pt x="59" y="2"/>
                </a:cubicBezTo>
                <a:cubicBezTo>
                  <a:pt x="2" y="29"/>
                  <a:pt x="2" y="29"/>
                  <a:pt x="2" y="29"/>
                </a:cubicBezTo>
                <a:cubicBezTo>
                  <a:pt x="2" y="29"/>
                  <a:pt x="0" y="29"/>
                  <a:pt x="1" y="32"/>
                </a:cubicBezTo>
                <a:cubicBezTo>
                  <a:pt x="1" y="34"/>
                  <a:pt x="7" y="34"/>
                  <a:pt x="7" y="34"/>
                </a:cubicBezTo>
                <a:cubicBezTo>
                  <a:pt x="23" y="34"/>
                  <a:pt x="23" y="34"/>
                  <a:pt x="23" y="34"/>
                </a:cubicBezTo>
                <a:cubicBezTo>
                  <a:pt x="23" y="39"/>
                  <a:pt x="23" y="39"/>
                  <a:pt x="23" y="39"/>
                </a:cubicBezTo>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4" name="TextBox 53"/>
          <p:cNvSpPr txBox="1"/>
          <p:nvPr/>
        </p:nvSpPr>
        <p:spPr>
          <a:xfrm>
            <a:off x="4544699" y="390761"/>
            <a:ext cx="1206602" cy="532660"/>
          </a:xfrm>
          <a:prstGeom prst="rect">
            <a:avLst/>
          </a:prstGeom>
          <a:noFill/>
        </p:spPr>
        <p:txBody>
          <a:bodyPr wrap="square" lIns="0" tIns="0" rIns="0" bIns="0" rtlCol="0">
            <a:noAutofit/>
          </a:bodyPr>
          <a:lstStyle/>
          <a:p>
            <a:r>
              <a:rPr lang="nl-NL" sz="4400" b="1" dirty="0">
                <a:solidFill>
                  <a:srgbClr val="0070C0"/>
                </a:solidFill>
                <a:latin typeface="+mj-lt"/>
                <a:ea typeface="+mj-ea"/>
                <a:cs typeface="+mj-cs"/>
              </a:rPr>
              <a:t>Europe</a:t>
            </a:r>
          </a:p>
        </p:txBody>
      </p:sp>
      <p:sp>
        <p:nvSpPr>
          <p:cNvPr id="56" name="Title 1"/>
          <p:cNvSpPr txBox="1">
            <a:spLocks/>
          </p:cNvSpPr>
          <p:nvPr/>
        </p:nvSpPr>
        <p:spPr>
          <a:xfrm>
            <a:off x="10653512" y="4258880"/>
            <a:ext cx="753573" cy="459736"/>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r"/>
            <a:r>
              <a:rPr lang="en-GB" sz="4400" dirty="0">
                <a:solidFill>
                  <a:schemeClr val="accent3"/>
                </a:solidFill>
              </a:rPr>
              <a:t>58%</a:t>
            </a:r>
          </a:p>
        </p:txBody>
      </p:sp>
      <p:sp>
        <p:nvSpPr>
          <p:cNvPr id="57" name="Title 1"/>
          <p:cNvSpPr txBox="1">
            <a:spLocks/>
          </p:cNvSpPr>
          <p:nvPr/>
        </p:nvSpPr>
        <p:spPr>
          <a:xfrm>
            <a:off x="10662029" y="4813251"/>
            <a:ext cx="745056" cy="365657"/>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r"/>
            <a:r>
              <a:rPr lang="en-GB" sz="4400" dirty="0">
                <a:solidFill>
                  <a:schemeClr val="accent3"/>
                </a:solidFill>
              </a:rPr>
              <a:t>11%</a:t>
            </a:r>
          </a:p>
        </p:txBody>
      </p:sp>
      <p:sp>
        <p:nvSpPr>
          <p:cNvPr id="58" name="Title 1"/>
          <p:cNvSpPr txBox="1">
            <a:spLocks/>
          </p:cNvSpPr>
          <p:nvPr/>
        </p:nvSpPr>
        <p:spPr>
          <a:xfrm>
            <a:off x="10559466" y="5355481"/>
            <a:ext cx="847619" cy="457564"/>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r"/>
            <a:r>
              <a:rPr lang="en-GB" sz="4400" dirty="0">
                <a:solidFill>
                  <a:schemeClr val="accent3"/>
                </a:solidFill>
              </a:rPr>
              <a:t>10%</a:t>
            </a:r>
          </a:p>
        </p:txBody>
      </p:sp>
      <p:sp>
        <p:nvSpPr>
          <p:cNvPr id="59" name="TextBox 58"/>
          <p:cNvSpPr txBox="1"/>
          <p:nvPr/>
        </p:nvSpPr>
        <p:spPr>
          <a:xfrm>
            <a:off x="5259682" y="5527337"/>
            <a:ext cx="109537" cy="219075"/>
          </a:xfrm>
          <a:prstGeom prst="rect">
            <a:avLst/>
          </a:prstGeom>
          <a:noFill/>
        </p:spPr>
        <p:txBody>
          <a:bodyPr wrap="square" lIns="0" tIns="0" rIns="0" bIns="0" rtlCol="0">
            <a:noAutofit/>
          </a:bodyPr>
          <a:lstStyle/>
          <a:p>
            <a:r>
              <a:rPr lang="en-US" sz="1500" dirty="0">
                <a:solidFill>
                  <a:schemeClr val="bg1"/>
                </a:solidFill>
              </a:rPr>
              <a:t>6</a:t>
            </a:r>
          </a:p>
        </p:txBody>
      </p:sp>
      <p:sp>
        <p:nvSpPr>
          <p:cNvPr id="60" name="TextBox 59"/>
          <p:cNvSpPr txBox="1"/>
          <p:nvPr/>
        </p:nvSpPr>
        <p:spPr>
          <a:xfrm>
            <a:off x="5750400" y="5527337"/>
            <a:ext cx="109537" cy="219075"/>
          </a:xfrm>
          <a:prstGeom prst="rect">
            <a:avLst/>
          </a:prstGeom>
          <a:noFill/>
        </p:spPr>
        <p:txBody>
          <a:bodyPr wrap="square" lIns="0" tIns="0" rIns="0" bIns="0" rtlCol="0">
            <a:noAutofit/>
          </a:bodyPr>
          <a:lstStyle/>
          <a:p>
            <a:r>
              <a:rPr lang="en-US" sz="1500" dirty="0">
                <a:solidFill>
                  <a:schemeClr val="bg1"/>
                </a:solidFill>
              </a:rPr>
              <a:t>7</a:t>
            </a:r>
          </a:p>
        </p:txBody>
      </p:sp>
      <p:sp>
        <p:nvSpPr>
          <p:cNvPr id="61" name="TextBox 60"/>
          <p:cNvSpPr txBox="1"/>
          <p:nvPr/>
        </p:nvSpPr>
        <p:spPr>
          <a:xfrm>
            <a:off x="6243140" y="5527337"/>
            <a:ext cx="109537" cy="219075"/>
          </a:xfrm>
          <a:prstGeom prst="rect">
            <a:avLst/>
          </a:prstGeom>
          <a:noFill/>
        </p:spPr>
        <p:txBody>
          <a:bodyPr wrap="square" lIns="0" tIns="0" rIns="0" bIns="0" rtlCol="0">
            <a:noAutofit/>
          </a:bodyPr>
          <a:lstStyle/>
          <a:p>
            <a:r>
              <a:rPr lang="en-US" sz="1500" dirty="0">
                <a:solidFill>
                  <a:schemeClr val="bg1"/>
                </a:solidFill>
              </a:rPr>
              <a:t>8</a:t>
            </a:r>
          </a:p>
        </p:txBody>
      </p:sp>
      <p:sp>
        <p:nvSpPr>
          <p:cNvPr id="63" name="Freeform 7"/>
          <p:cNvSpPr>
            <a:spLocks/>
          </p:cNvSpPr>
          <p:nvPr/>
        </p:nvSpPr>
        <p:spPr bwMode="auto">
          <a:xfrm rot="5400000">
            <a:off x="4834001" y="4523949"/>
            <a:ext cx="435483" cy="1014088"/>
          </a:xfrm>
          <a:custGeom>
            <a:avLst/>
            <a:gdLst>
              <a:gd name="T0" fmla="*/ 110 w 133"/>
              <a:gd name="T1" fmla="*/ 183 h 183"/>
              <a:gd name="T2" fmla="*/ 110 w 133"/>
              <a:gd name="T3" fmla="*/ 55 h 183"/>
              <a:gd name="T4" fmla="*/ 126 w 133"/>
              <a:gd name="T5" fmla="*/ 55 h 183"/>
              <a:gd name="T6" fmla="*/ 133 w 133"/>
              <a:gd name="T7" fmla="*/ 49 h 183"/>
              <a:gd name="T8" fmla="*/ 129 w 133"/>
              <a:gd name="T9" fmla="*/ 45 h 183"/>
              <a:gd name="T10" fmla="*/ 75 w 133"/>
              <a:gd name="T11" fmla="*/ 5 h 183"/>
              <a:gd name="T12" fmla="*/ 59 w 133"/>
              <a:gd name="T13" fmla="*/ 5 h 183"/>
              <a:gd name="T14" fmla="*/ 2 w 133"/>
              <a:gd name="T15" fmla="*/ 47 h 183"/>
              <a:gd name="T16" fmla="*/ 1 w 133"/>
              <a:gd name="T17" fmla="*/ 52 h 183"/>
              <a:gd name="T18" fmla="*/ 7 w 133"/>
              <a:gd name="T19" fmla="*/ 55 h 183"/>
              <a:gd name="T20" fmla="*/ 23 w 133"/>
              <a:gd name="T21" fmla="*/ 55 h 183"/>
              <a:gd name="T22" fmla="*/ 23 w 133"/>
              <a:gd name="T23" fmla="*/ 18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183">
                <a:moveTo>
                  <a:pt x="110" y="183"/>
                </a:moveTo>
                <a:cubicBezTo>
                  <a:pt x="110" y="55"/>
                  <a:pt x="110" y="55"/>
                  <a:pt x="110" y="55"/>
                </a:cubicBezTo>
                <a:cubicBezTo>
                  <a:pt x="110" y="55"/>
                  <a:pt x="121" y="54"/>
                  <a:pt x="126" y="55"/>
                </a:cubicBezTo>
                <a:cubicBezTo>
                  <a:pt x="130" y="55"/>
                  <a:pt x="133" y="52"/>
                  <a:pt x="133" y="49"/>
                </a:cubicBezTo>
                <a:cubicBezTo>
                  <a:pt x="132" y="47"/>
                  <a:pt x="129" y="45"/>
                  <a:pt x="129" y="45"/>
                </a:cubicBezTo>
                <a:cubicBezTo>
                  <a:pt x="75" y="5"/>
                  <a:pt x="75" y="5"/>
                  <a:pt x="75" y="5"/>
                </a:cubicBezTo>
                <a:cubicBezTo>
                  <a:pt x="66" y="0"/>
                  <a:pt x="59" y="5"/>
                  <a:pt x="59" y="5"/>
                </a:cubicBezTo>
                <a:cubicBezTo>
                  <a:pt x="2" y="47"/>
                  <a:pt x="2" y="47"/>
                  <a:pt x="2" y="47"/>
                </a:cubicBezTo>
                <a:cubicBezTo>
                  <a:pt x="2" y="47"/>
                  <a:pt x="0" y="48"/>
                  <a:pt x="1" y="52"/>
                </a:cubicBezTo>
                <a:cubicBezTo>
                  <a:pt x="1" y="55"/>
                  <a:pt x="7" y="55"/>
                  <a:pt x="7" y="55"/>
                </a:cubicBezTo>
                <a:cubicBezTo>
                  <a:pt x="23" y="55"/>
                  <a:pt x="23" y="55"/>
                  <a:pt x="23" y="55"/>
                </a:cubicBezTo>
                <a:cubicBezTo>
                  <a:pt x="23" y="183"/>
                  <a:pt x="23" y="183"/>
                  <a:pt x="23" y="18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72" name="TextBox 71"/>
          <p:cNvSpPr txBox="1"/>
          <p:nvPr/>
        </p:nvSpPr>
        <p:spPr>
          <a:xfrm>
            <a:off x="4528890" y="3579760"/>
            <a:ext cx="1898030" cy="532660"/>
          </a:xfrm>
          <a:prstGeom prst="rect">
            <a:avLst/>
          </a:prstGeom>
          <a:noFill/>
        </p:spPr>
        <p:txBody>
          <a:bodyPr wrap="square" lIns="0" tIns="0" rIns="0" bIns="0" rtlCol="0">
            <a:noAutofit/>
          </a:bodyPr>
          <a:lstStyle/>
          <a:p>
            <a:r>
              <a:rPr lang="nl-NL" sz="4400" b="1" dirty="0">
                <a:solidFill>
                  <a:srgbClr val="0070C0"/>
                </a:solidFill>
                <a:latin typeface="+mj-lt"/>
                <a:ea typeface="+mj-ea"/>
                <a:cs typeface="+mj-cs"/>
              </a:rPr>
              <a:t>Belgium</a:t>
            </a:r>
          </a:p>
        </p:txBody>
      </p:sp>
      <p:sp>
        <p:nvSpPr>
          <p:cNvPr id="74" name="Freeform 9"/>
          <p:cNvSpPr>
            <a:spLocks/>
          </p:cNvSpPr>
          <p:nvPr/>
        </p:nvSpPr>
        <p:spPr bwMode="auto">
          <a:xfrm rot="5400000">
            <a:off x="5954467" y="2895574"/>
            <a:ext cx="458787" cy="3309938"/>
          </a:xfrm>
          <a:custGeom>
            <a:avLst/>
            <a:gdLst>
              <a:gd name="T0" fmla="*/ 110 w 133"/>
              <a:gd name="T1" fmla="*/ 956 h 956"/>
              <a:gd name="T2" fmla="*/ 110 w 133"/>
              <a:gd name="T3" fmla="*/ 54 h 956"/>
              <a:gd name="T4" fmla="*/ 126 w 133"/>
              <a:gd name="T5" fmla="*/ 54 h 956"/>
              <a:gd name="T6" fmla="*/ 132 w 133"/>
              <a:gd name="T7" fmla="*/ 49 h 956"/>
              <a:gd name="T8" fmla="*/ 128 w 133"/>
              <a:gd name="T9" fmla="*/ 44 h 956"/>
              <a:gd name="T10" fmla="*/ 74 w 133"/>
              <a:gd name="T11" fmla="*/ 4 h 956"/>
              <a:gd name="T12" fmla="*/ 59 w 133"/>
              <a:gd name="T13" fmla="*/ 4 h 956"/>
              <a:gd name="T14" fmla="*/ 2 w 133"/>
              <a:gd name="T15" fmla="*/ 46 h 956"/>
              <a:gd name="T16" fmla="*/ 0 w 133"/>
              <a:gd name="T17" fmla="*/ 51 h 956"/>
              <a:gd name="T18" fmla="*/ 7 w 133"/>
              <a:gd name="T19" fmla="*/ 54 h 956"/>
              <a:gd name="T20" fmla="*/ 23 w 133"/>
              <a:gd name="T21" fmla="*/ 54 h 956"/>
              <a:gd name="T22" fmla="*/ 23 w 133"/>
              <a:gd name="T23" fmla="*/ 956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956">
                <a:moveTo>
                  <a:pt x="110" y="956"/>
                </a:moveTo>
                <a:cubicBezTo>
                  <a:pt x="110" y="54"/>
                  <a:pt x="110" y="54"/>
                  <a:pt x="110" y="54"/>
                </a:cubicBezTo>
                <a:cubicBezTo>
                  <a:pt x="110" y="54"/>
                  <a:pt x="120" y="54"/>
                  <a:pt x="126" y="54"/>
                </a:cubicBezTo>
                <a:cubicBezTo>
                  <a:pt x="130" y="54"/>
                  <a:pt x="133" y="51"/>
                  <a:pt x="132" y="49"/>
                </a:cubicBezTo>
                <a:cubicBezTo>
                  <a:pt x="132" y="46"/>
                  <a:pt x="128" y="44"/>
                  <a:pt x="128" y="44"/>
                </a:cubicBezTo>
                <a:cubicBezTo>
                  <a:pt x="74" y="4"/>
                  <a:pt x="74" y="4"/>
                  <a:pt x="74" y="4"/>
                </a:cubicBezTo>
                <a:cubicBezTo>
                  <a:pt x="66" y="0"/>
                  <a:pt x="59" y="4"/>
                  <a:pt x="59" y="4"/>
                </a:cubicBezTo>
                <a:cubicBezTo>
                  <a:pt x="2" y="46"/>
                  <a:pt x="2" y="46"/>
                  <a:pt x="2" y="46"/>
                </a:cubicBezTo>
                <a:cubicBezTo>
                  <a:pt x="2" y="46"/>
                  <a:pt x="0" y="48"/>
                  <a:pt x="0" y="51"/>
                </a:cubicBezTo>
                <a:cubicBezTo>
                  <a:pt x="1" y="54"/>
                  <a:pt x="7" y="54"/>
                  <a:pt x="7" y="54"/>
                </a:cubicBezTo>
                <a:cubicBezTo>
                  <a:pt x="23" y="54"/>
                  <a:pt x="23" y="54"/>
                  <a:pt x="23" y="54"/>
                </a:cubicBezTo>
                <a:cubicBezTo>
                  <a:pt x="23" y="956"/>
                  <a:pt x="23" y="956"/>
                  <a:pt x="23" y="956"/>
                </a:cubicBezTo>
              </a:path>
            </a:pathLst>
          </a:custGeom>
          <a:solidFill>
            <a:srgbClr val="EAAA00"/>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75" name="Freeform 8"/>
          <p:cNvSpPr>
            <a:spLocks/>
          </p:cNvSpPr>
          <p:nvPr/>
        </p:nvSpPr>
        <p:spPr bwMode="auto">
          <a:xfrm rot="5400000">
            <a:off x="5442431" y="252102"/>
            <a:ext cx="458787" cy="2254250"/>
          </a:xfrm>
          <a:custGeom>
            <a:avLst/>
            <a:gdLst>
              <a:gd name="T0" fmla="*/ 110 w 133"/>
              <a:gd name="T1" fmla="*/ 651 h 651"/>
              <a:gd name="T2" fmla="*/ 110 w 133"/>
              <a:gd name="T3" fmla="*/ 54 h 651"/>
              <a:gd name="T4" fmla="*/ 126 w 133"/>
              <a:gd name="T5" fmla="*/ 54 h 651"/>
              <a:gd name="T6" fmla="*/ 132 w 133"/>
              <a:gd name="T7" fmla="*/ 49 h 651"/>
              <a:gd name="T8" fmla="*/ 129 w 133"/>
              <a:gd name="T9" fmla="*/ 44 h 651"/>
              <a:gd name="T10" fmla="*/ 75 w 133"/>
              <a:gd name="T11" fmla="*/ 4 h 651"/>
              <a:gd name="T12" fmla="*/ 59 w 133"/>
              <a:gd name="T13" fmla="*/ 4 h 651"/>
              <a:gd name="T14" fmla="*/ 2 w 133"/>
              <a:gd name="T15" fmla="*/ 46 h 651"/>
              <a:gd name="T16" fmla="*/ 1 w 133"/>
              <a:gd name="T17" fmla="*/ 51 h 651"/>
              <a:gd name="T18" fmla="*/ 7 w 133"/>
              <a:gd name="T19" fmla="*/ 54 h 651"/>
              <a:gd name="T20" fmla="*/ 23 w 133"/>
              <a:gd name="T21" fmla="*/ 54 h 651"/>
              <a:gd name="T22" fmla="*/ 23 w 133"/>
              <a:gd name="T23" fmla="*/ 651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651">
                <a:moveTo>
                  <a:pt x="110" y="651"/>
                </a:moveTo>
                <a:cubicBezTo>
                  <a:pt x="110" y="54"/>
                  <a:pt x="110" y="54"/>
                  <a:pt x="110" y="54"/>
                </a:cubicBezTo>
                <a:cubicBezTo>
                  <a:pt x="110" y="54"/>
                  <a:pt x="120" y="54"/>
                  <a:pt x="126" y="54"/>
                </a:cubicBezTo>
                <a:cubicBezTo>
                  <a:pt x="130" y="54"/>
                  <a:pt x="133" y="51"/>
                  <a:pt x="132" y="49"/>
                </a:cubicBezTo>
                <a:cubicBezTo>
                  <a:pt x="132" y="46"/>
                  <a:pt x="129" y="44"/>
                  <a:pt x="129" y="44"/>
                </a:cubicBezTo>
                <a:cubicBezTo>
                  <a:pt x="75" y="4"/>
                  <a:pt x="75" y="4"/>
                  <a:pt x="75" y="4"/>
                </a:cubicBezTo>
                <a:cubicBezTo>
                  <a:pt x="66" y="0"/>
                  <a:pt x="59" y="4"/>
                  <a:pt x="59" y="4"/>
                </a:cubicBezTo>
                <a:cubicBezTo>
                  <a:pt x="2" y="46"/>
                  <a:pt x="2" y="46"/>
                  <a:pt x="2" y="46"/>
                </a:cubicBezTo>
                <a:cubicBezTo>
                  <a:pt x="2" y="46"/>
                  <a:pt x="0" y="48"/>
                  <a:pt x="1" y="51"/>
                </a:cubicBezTo>
                <a:cubicBezTo>
                  <a:pt x="1" y="54"/>
                  <a:pt x="7" y="54"/>
                  <a:pt x="7" y="54"/>
                </a:cubicBezTo>
                <a:cubicBezTo>
                  <a:pt x="23" y="54"/>
                  <a:pt x="23" y="54"/>
                  <a:pt x="23" y="54"/>
                </a:cubicBezTo>
                <a:cubicBezTo>
                  <a:pt x="23" y="651"/>
                  <a:pt x="23" y="651"/>
                  <a:pt x="23" y="651"/>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76" name="Freeform 20"/>
          <p:cNvSpPr>
            <a:spLocks/>
          </p:cNvSpPr>
          <p:nvPr/>
        </p:nvSpPr>
        <p:spPr bwMode="auto">
          <a:xfrm rot="5400000">
            <a:off x="4520005" y="5376107"/>
            <a:ext cx="458787" cy="394499"/>
          </a:xfrm>
          <a:custGeom>
            <a:avLst/>
            <a:gdLst>
              <a:gd name="T0" fmla="*/ 110 w 133"/>
              <a:gd name="T1" fmla="*/ 39 h 39"/>
              <a:gd name="T2" fmla="*/ 110 w 133"/>
              <a:gd name="T3" fmla="*/ 33 h 39"/>
              <a:gd name="T4" fmla="*/ 126 w 133"/>
              <a:gd name="T5" fmla="*/ 33 h 39"/>
              <a:gd name="T6" fmla="*/ 132 w 133"/>
              <a:gd name="T7" fmla="*/ 30 h 39"/>
              <a:gd name="T8" fmla="*/ 129 w 133"/>
              <a:gd name="T9" fmla="*/ 27 h 39"/>
              <a:gd name="T10" fmla="*/ 75 w 133"/>
              <a:gd name="T11" fmla="*/ 2 h 39"/>
              <a:gd name="T12" fmla="*/ 59 w 133"/>
              <a:gd name="T13" fmla="*/ 2 h 39"/>
              <a:gd name="T14" fmla="*/ 2 w 133"/>
              <a:gd name="T15" fmla="*/ 29 h 39"/>
              <a:gd name="T16" fmla="*/ 1 w 133"/>
              <a:gd name="T17" fmla="*/ 32 h 39"/>
              <a:gd name="T18" fmla="*/ 7 w 133"/>
              <a:gd name="T19" fmla="*/ 34 h 39"/>
              <a:gd name="T20" fmla="*/ 23 w 133"/>
              <a:gd name="T21" fmla="*/ 34 h 39"/>
              <a:gd name="T22" fmla="*/ 23 w 133"/>
              <a:gd name="T23"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39">
                <a:moveTo>
                  <a:pt x="110" y="39"/>
                </a:moveTo>
                <a:cubicBezTo>
                  <a:pt x="110" y="33"/>
                  <a:pt x="110" y="33"/>
                  <a:pt x="110" y="33"/>
                </a:cubicBezTo>
                <a:cubicBezTo>
                  <a:pt x="110" y="33"/>
                  <a:pt x="120" y="33"/>
                  <a:pt x="126" y="33"/>
                </a:cubicBezTo>
                <a:cubicBezTo>
                  <a:pt x="130" y="33"/>
                  <a:pt x="133" y="32"/>
                  <a:pt x="132" y="30"/>
                </a:cubicBezTo>
                <a:cubicBezTo>
                  <a:pt x="132" y="29"/>
                  <a:pt x="129" y="27"/>
                  <a:pt x="129" y="27"/>
                </a:cubicBezTo>
                <a:cubicBezTo>
                  <a:pt x="75" y="2"/>
                  <a:pt x="75" y="2"/>
                  <a:pt x="75" y="2"/>
                </a:cubicBezTo>
                <a:cubicBezTo>
                  <a:pt x="66" y="0"/>
                  <a:pt x="59" y="2"/>
                  <a:pt x="59" y="2"/>
                </a:cubicBezTo>
                <a:cubicBezTo>
                  <a:pt x="2" y="29"/>
                  <a:pt x="2" y="29"/>
                  <a:pt x="2" y="29"/>
                </a:cubicBezTo>
                <a:cubicBezTo>
                  <a:pt x="2" y="29"/>
                  <a:pt x="0" y="29"/>
                  <a:pt x="1" y="32"/>
                </a:cubicBezTo>
                <a:cubicBezTo>
                  <a:pt x="1" y="34"/>
                  <a:pt x="7" y="34"/>
                  <a:pt x="7" y="34"/>
                </a:cubicBezTo>
                <a:cubicBezTo>
                  <a:pt x="23" y="34"/>
                  <a:pt x="23" y="34"/>
                  <a:pt x="23" y="34"/>
                </a:cubicBezTo>
                <a:cubicBezTo>
                  <a:pt x="23" y="39"/>
                  <a:pt x="23" y="39"/>
                  <a:pt x="23" y="39"/>
                </a:cubicBezTo>
              </a:path>
            </a:pathLst>
          </a:custGeom>
          <a:solidFill>
            <a:srgbClr val="BC204B"/>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34" name="Title 1"/>
          <p:cNvSpPr txBox="1">
            <a:spLocks/>
          </p:cNvSpPr>
          <p:nvPr/>
        </p:nvSpPr>
        <p:spPr>
          <a:xfrm>
            <a:off x="10559466" y="2762141"/>
            <a:ext cx="847619" cy="457564"/>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r"/>
            <a:r>
              <a:rPr lang="en-GB" sz="4400" dirty="0">
                <a:solidFill>
                  <a:schemeClr val="accent3"/>
                </a:solidFill>
              </a:rPr>
              <a:t>28%</a:t>
            </a:r>
          </a:p>
        </p:txBody>
      </p:sp>
      <p:sp>
        <p:nvSpPr>
          <p:cNvPr id="43" name="TextBox 42"/>
          <p:cNvSpPr txBox="1"/>
          <p:nvPr/>
        </p:nvSpPr>
        <p:spPr>
          <a:xfrm>
            <a:off x="6283020" y="2826600"/>
            <a:ext cx="4149941" cy="532660"/>
          </a:xfrm>
          <a:prstGeom prst="rect">
            <a:avLst/>
          </a:prstGeom>
          <a:noFill/>
        </p:spPr>
        <p:txBody>
          <a:bodyPr wrap="square" lIns="0" tIns="0" rIns="0" bIns="0" rtlCol="0">
            <a:noAutofit/>
          </a:bodyPr>
          <a:lstStyle/>
          <a:p>
            <a:pPr algn="r"/>
            <a:r>
              <a:rPr lang="en-US" sz="2400" dirty="0">
                <a:solidFill>
                  <a:schemeClr val="accent5"/>
                </a:solidFill>
              </a:rPr>
              <a:t>No activities abroad</a:t>
            </a:r>
          </a:p>
          <a:p>
            <a:pPr algn="r"/>
            <a:endParaRPr lang="en-US" sz="2400" dirty="0">
              <a:solidFill>
                <a:schemeClr val="accent5"/>
              </a:solidFill>
            </a:endParaRPr>
          </a:p>
        </p:txBody>
      </p:sp>
      <p:sp>
        <p:nvSpPr>
          <p:cNvPr id="45" name="Title 1"/>
          <p:cNvSpPr txBox="1">
            <a:spLocks/>
          </p:cNvSpPr>
          <p:nvPr/>
        </p:nvSpPr>
        <p:spPr>
          <a:xfrm>
            <a:off x="10559466" y="5888572"/>
            <a:ext cx="847619" cy="457564"/>
          </a:xfrm>
          <a:prstGeom prst="rect">
            <a:avLst/>
          </a:prstGeom>
          <a:noFill/>
        </p:spPr>
        <p:txBody>
          <a:bodyPr vert="horz" lIns="0" tIns="0" rIns="0" bIns="0" rtlCol="0" anchor="t" anchorCtr="0">
            <a:noAutofit/>
          </a:bodyPr>
          <a:lstStyle>
            <a:lvl1pPr algn="l" defTabSz="914400" rtl="0" eaLnBrk="1" latinLnBrk="0" hangingPunct="1">
              <a:lnSpc>
                <a:spcPct val="70000"/>
              </a:lnSpc>
              <a:spcBef>
                <a:spcPct val="0"/>
              </a:spcBef>
              <a:buNone/>
              <a:defRPr sz="5400" kern="1200">
                <a:solidFill>
                  <a:schemeClr val="bg1"/>
                </a:solidFill>
                <a:latin typeface="+mj-lt"/>
                <a:ea typeface="+mj-ea"/>
                <a:cs typeface="+mj-cs"/>
              </a:defRPr>
            </a:lvl1pPr>
          </a:lstStyle>
          <a:p>
            <a:pPr algn="r"/>
            <a:r>
              <a:rPr lang="en-GB" sz="4400" dirty="0">
                <a:solidFill>
                  <a:schemeClr val="accent3"/>
                </a:solidFill>
              </a:rPr>
              <a:t>21%</a:t>
            </a:r>
          </a:p>
        </p:txBody>
      </p:sp>
      <p:pic>
        <p:nvPicPr>
          <p:cNvPr id="55" name="Picture 5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8042" y="6450981"/>
            <a:ext cx="504000" cy="372309"/>
          </a:xfrm>
          <a:prstGeom prst="rect">
            <a:avLst/>
          </a:prstGeom>
        </p:spPr>
      </p:pic>
      <p:sp>
        <p:nvSpPr>
          <p:cNvPr id="62" name="TextBox 61"/>
          <p:cNvSpPr txBox="1"/>
          <p:nvPr/>
        </p:nvSpPr>
        <p:spPr>
          <a:xfrm>
            <a:off x="5943953" y="4219462"/>
            <a:ext cx="4501368" cy="532660"/>
          </a:xfrm>
          <a:prstGeom prst="rect">
            <a:avLst/>
          </a:prstGeom>
          <a:noFill/>
        </p:spPr>
        <p:txBody>
          <a:bodyPr wrap="square" lIns="0" tIns="0" rIns="0" bIns="0" rtlCol="0">
            <a:noAutofit/>
          </a:bodyPr>
          <a:lstStyle/>
          <a:p>
            <a:pPr algn="r"/>
            <a:r>
              <a:rPr lang="nl-NL" sz="2400" dirty="0" err="1">
                <a:solidFill>
                  <a:schemeClr val="accent5"/>
                </a:solidFill>
              </a:rPr>
              <a:t>Increased</a:t>
            </a:r>
            <a:endParaRPr lang="en-US" sz="2400" dirty="0">
              <a:solidFill>
                <a:schemeClr val="accent5"/>
              </a:solidFill>
            </a:endParaRPr>
          </a:p>
        </p:txBody>
      </p:sp>
      <p:sp>
        <p:nvSpPr>
          <p:cNvPr id="64" name="TextBox 63"/>
          <p:cNvSpPr txBox="1"/>
          <p:nvPr/>
        </p:nvSpPr>
        <p:spPr>
          <a:xfrm>
            <a:off x="6510936" y="4764946"/>
            <a:ext cx="3934385" cy="532660"/>
          </a:xfrm>
          <a:prstGeom prst="rect">
            <a:avLst/>
          </a:prstGeom>
          <a:noFill/>
        </p:spPr>
        <p:txBody>
          <a:bodyPr wrap="square" lIns="0" tIns="0" rIns="0" bIns="0" rtlCol="0">
            <a:noAutofit/>
          </a:bodyPr>
          <a:lstStyle/>
          <a:p>
            <a:pPr algn="r"/>
            <a:r>
              <a:rPr lang="nl-NL" sz="2400" dirty="0" err="1">
                <a:solidFill>
                  <a:schemeClr val="accent5"/>
                </a:solidFill>
              </a:rPr>
              <a:t>Maintained</a:t>
            </a:r>
            <a:endParaRPr lang="en-US" sz="2400" dirty="0">
              <a:solidFill>
                <a:schemeClr val="accent5"/>
              </a:solidFill>
            </a:endParaRPr>
          </a:p>
        </p:txBody>
      </p:sp>
      <p:sp>
        <p:nvSpPr>
          <p:cNvPr id="68" name="TextBox 67"/>
          <p:cNvSpPr txBox="1"/>
          <p:nvPr/>
        </p:nvSpPr>
        <p:spPr>
          <a:xfrm>
            <a:off x="7606871" y="5337460"/>
            <a:ext cx="2838450" cy="532660"/>
          </a:xfrm>
          <a:prstGeom prst="rect">
            <a:avLst/>
          </a:prstGeom>
          <a:noFill/>
        </p:spPr>
        <p:txBody>
          <a:bodyPr wrap="square" lIns="0" tIns="0" rIns="0" bIns="0" rtlCol="0">
            <a:noAutofit/>
          </a:bodyPr>
          <a:lstStyle/>
          <a:p>
            <a:pPr algn="r"/>
            <a:r>
              <a:rPr lang="en-US" sz="2400" dirty="0">
                <a:solidFill>
                  <a:schemeClr val="accent5"/>
                </a:solidFill>
              </a:rPr>
              <a:t>Decreased</a:t>
            </a:r>
          </a:p>
          <a:p>
            <a:pPr algn="r"/>
            <a:endParaRPr lang="en-US" sz="2400" dirty="0">
              <a:solidFill>
                <a:schemeClr val="accent5"/>
              </a:solidFill>
            </a:endParaRPr>
          </a:p>
        </p:txBody>
      </p:sp>
      <p:sp>
        <p:nvSpPr>
          <p:cNvPr id="69" name="TextBox 68"/>
          <p:cNvSpPr txBox="1"/>
          <p:nvPr/>
        </p:nvSpPr>
        <p:spPr>
          <a:xfrm>
            <a:off x="6295380" y="5933397"/>
            <a:ext cx="4149941" cy="532660"/>
          </a:xfrm>
          <a:prstGeom prst="rect">
            <a:avLst/>
          </a:prstGeom>
          <a:noFill/>
        </p:spPr>
        <p:txBody>
          <a:bodyPr wrap="square" lIns="0" tIns="0" rIns="0" bIns="0" rtlCol="0">
            <a:noAutofit/>
          </a:bodyPr>
          <a:lstStyle/>
          <a:p>
            <a:pPr algn="r"/>
            <a:r>
              <a:rPr lang="en-US" sz="2400" dirty="0">
                <a:solidFill>
                  <a:schemeClr val="accent5"/>
                </a:solidFill>
              </a:rPr>
              <a:t>No activities abroad</a:t>
            </a:r>
          </a:p>
          <a:p>
            <a:pPr algn="r"/>
            <a:endParaRPr lang="en-US" sz="2400" dirty="0">
              <a:solidFill>
                <a:schemeClr val="accent5"/>
              </a:solidFill>
            </a:endParaRPr>
          </a:p>
        </p:txBody>
      </p:sp>
    </p:spTree>
    <p:extLst>
      <p:ext uri="{BB962C8B-B14F-4D97-AF65-F5344CB8AC3E}">
        <p14:creationId xmlns:p14="http://schemas.microsoft.com/office/powerpoint/2010/main" val="2145982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randombar(horizontal)">
                                      <p:cBhvr>
                                        <p:cTn id="7" dur="1000"/>
                                        <p:tgtEl>
                                          <p:spTgt spid="35"/>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randombar(horizontal)">
                                      <p:cBhvr>
                                        <p:cTn id="10" dur="1000"/>
                                        <p:tgtEl>
                                          <p:spTgt spid="36"/>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randombar(horizontal)">
                                      <p:cBhvr>
                                        <p:cTn id="13" dur="1000"/>
                                        <p:tgtEl>
                                          <p:spTgt spid="37"/>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randombar(horizontal)">
                                      <p:cBhvr>
                                        <p:cTn id="16" dur="1000"/>
                                        <p:tgtEl>
                                          <p:spTgt spid="38"/>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randombar(horizontal)">
                                      <p:cBhvr>
                                        <p:cTn id="19" dur="1000"/>
                                        <p:tgtEl>
                                          <p:spTgt spid="39"/>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randombar(horizontal)">
                                      <p:cBhvr>
                                        <p:cTn id="22" dur="1000"/>
                                        <p:tgtEl>
                                          <p:spTgt spid="41"/>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randombar(horizontal)">
                                      <p:cBhvr>
                                        <p:cTn id="25" dur="1000"/>
                                        <p:tgtEl>
                                          <p:spTgt spid="42"/>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44"/>
                                        </p:tgtEl>
                                        <p:attrNameLst>
                                          <p:attrName>style.visibility</p:attrName>
                                        </p:attrNameLst>
                                      </p:cBhvr>
                                      <p:to>
                                        <p:strVal val="visible"/>
                                      </p:to>
                                    </p:set>
                                    <p:animEffect transition="in" filter="randombar(horizontal)">
                                      <p:cBhvr>
                                        <p:cTn id="28" dur="1000"/>
                                        <p:tgtEl>
                                          <p:spTgt spid="44"/>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randombar(horizontal)">
                                      <p:cBhvr>
                                        <p:cTn id="31" dur="1000"/>
                                        <p:tgtEl>
                                          <p:spTgt spid="46"/>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49"/>
                                        </p:tgtEl>
                                        <p:attrNameLst>
                                          <p:attrName>style.visibility</p:attrName>
                                        </p:attrNameLst>
                                      </p:cBhvr>
                                      <p:to>
                                        <p:strVal val="visible"/>
                                      </p:to>
                                    </p:set>
                                    <p:animEffect transition="in" filter="randombar(horizontal)">
                                      <p:cBhvr>
                                        <p:cTn id="34" dur="1000"/>
                                        <p:tgtEl>
                                          <p:spTgt spid="49"/>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50"/>
                                        </p:tgtEl>
                                        <p:attrNameLst>
                                          <p:attrName>style.visibility</p:attrName>
                                        </p:attrNameLst>
                                      </p:cBhvr>
                                      <p:to>
                                        <p:strVal val="visible"/>
                                      </p:to>
                                    </p:set>
                                    <p:animEffect transition="in" filter="randombar(horizontal)">
                                      <p:cBhvr>
                                        <p:cTn id="37" dur="1000"/>
                                        <p:tgtEl>
                                          <p:spTgt spid="50"/>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randombar(horizontal)">
                                      <p:cBhvr>
                                        <p:cTn id="40" dur="1000"/>
                                        <p:tgtEl>
                                          <p:spTgt spid="52"/>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54"/>
                                        </p:tgtEl>
                                        <p:attrNameLst>
                                          <p:attrName>style.visibility</p:attrName>
                                        </p:attrNameLst>
                                      </p:cBhvr>
                                      <p:to>
                                        <p:strVal val="visible"/>
                                      </p:to>
                                    </p:set>
                                    <p:animEffect transition="in" filter="randombar(horizontal)">
                                      <p:cBhvr>
                                        <p:cTn id="43" dur="1000"/>
                                        <p:tgtEl>
                                          <p:spTgt spid="54"/>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56"/>
                                        </p:tgtEl>
                                        <p:attrNameLst>
                                          <p:attrName>style.visibility</p:attrName>
                                        </p:attrNameLst>
                                      </p:cBhvr>
                                      <p:to>
                                        <p:strVal val="visible"/>
                                      </p:to>
                                    </p:set>
                                    <p:animEffect transition="in" filter="randombar(horizontal)">
                                      <p:cBhvr>
                                        <p:cTn id="46" dur="1000"/>
                                        <p:tgtEl>
                                          <p:spTgt spid="56"/>
                                        </p:tgtEl>
                                      </p:cBhvr>
                                    </p:animEffect>
                                  </p:childTnLst>
                                </p:cTn>
                              </p:par>
                              <p:par>
                                <p:cTn id="47" presetID="14" presetClass="entr" presetSubtype="10" fill="hold" grpId="0" nodeType="withEffect">
                                  <p:stCondLst>
                                    <p:cond delay="0"/>
                                  </p:stCondLst>
                                  <p:childTnLst>
                                    <p:set>
                                      <p:cBhvr>
                                        <p:cTn id="48" dur="1" fill="hold">
                                          <p:stCondLst>
                                            <p:cond delay="0"/>
                                          </p:stCondLst>
                                        </p:cTn>
                                        <p:tgtEl>
                                          <p:spTgt spid="57"/>
                                        </p:tgtEl>
                                        <p:attrNameLst>
                                          <p:attrName>style.visibility</p:attrName>
                                        </p:attrNameLst>
                                      </p:cBhvr>
                                      <p:to>
                                        <p:strVal val="visible"/>
                                      </p:to>
                                    </p:set>
                                    <p:animEffect transition="in" filter="randombar(horizontal)">
                                      <p:cBhvr>
                                        <p:cTn id="49" dur="1000"/>
                                        <p:tgtEl>
                                          <p:spTgt spid="57"/>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58"/>
                                        </p:tgtEl>
                                        <p:attrNameLst>
                                          <p:attrName>style.visibility</p:attrName>
                                        </p:attrNameLst>
                                      </p:cBhvr>
                                      <p:to>
                                        <p:strVal val="visible"/>
                                      </p:to>
                                    </p:set>
                                    <p:animEffect transition="in" filter="randombar(horizontal)">
                                      <p:cBhvr>
                                        <p:cTn id="52" dur="1000"/>
                                        <p:tgtEl>
                                          <p:spTgt spid="58"/>
                                        </p:tgtEl>
                                      </p:cBhvr>
                                    </p:animEffect>
                                  </p:childTnLst>
                                </p:cTn>
                              </p:par>
                              <p:par>
                                <p:cTn id="53" presetID="14" presetClass="entr" presetSubtype="10" fill="hold" grpId="0" nodeType="withEffect">
                                  <p:stCondLst>
                                    <p:cond delay="0"/>
                                  </p:stCondLst>
                                  <p:childTnLst>
                                    <p:set>
                                      <p:cBhvr>
                                        <p:cTn id="54" dur="1" fill="hold">
                                          <p:stCondLst>
                                            <p:cond delay="0"/>
                                          </p:stCondLst>
                                        </p:cTn>
                                        <p:tgtEl>
                                          <p:spTgt spid="59"/>
                                        </p:tgtEl>
                                        <p:attrNameLst>
                                          <p:attrName>style.visibility</p:attrName>
                                        </p:attrNameLst>
                                      </p:cBhvr>
                                      <p:to>
                                        <p:strVal val="visible"/>
                                      </p:to>
                                    </p:set>
                                    <p:animEffect transition="in" filter="randombar(horizontal)">
                                      <p:cBhvr>
                                        <p:cTn id="55" dur="1000"/>
                                        <p:tgtEl>
                                          <p:spTgt spid="59"/>
                                        </p:tgtEl>
                                      </p:cBhvr>
                                    </p:animEffect>
                                  </p:childTnLst>
                                </p:cTn>
                              </p:par>
                              <p:par>
                                <p:cTn id="56" presetID="14" presetClass="entr" presetSubtype="10" fill="hold" grpId="0" nodeType="withEffect">
                                  <p:stCondLst>
                                    <p:cond delay="0"/>
                                  </p:stCondLst>
                                  <p:childTnLst>
                                    <p:set>
                                      <p:cBhvr>
                                        <p:cTn id="57" dur="1" fill="hold">
                                          <p:stCondLst>
                                            <p:cond delay="0"/>
                                          </p:stCondLst>
                                        </p:cTn>
                                        <p:tgtEl>
                                          <p:spTgt spid="60"/>
                                        </p:tgtEl>
                                        <p:attrNameLst>
                                          <p:attrName>style.visibility</p:attrName>
                                        </p:attrNameLst>
                                      </p:cBhvr>
                                      <p:to>
                                        <p:strVal val="visible"/>
                                      </p:to>
                                    </p:set>
                                    <p:animEffect transition="in" filter="randombar(horizontal)">
                                      <p:cBhvr>
                                        <p:cTn id="58" dur="1000"/>
                                        <p:tgtEl>
                                          <p:spTgt spid="60"/>
                                        </p:tgtEl>
                                      </p:cBhvr>
                                    </p:animEffect>
                                  </p:childTnLst>
                                </p:cTn>
                              </p:par>
                              <p:par>
                                <p:cTn id="59" presetID="14" presetClass="entr" presetSubtype="10" fill="hold" grpId="0" nodeType="withEffect">
                                  <p:stCondLst>
                                    <p:cond delay="0"/>
                                  </p:stCondLst>
                                  <p:childTnLst>
                                    <p:set>
                                      <p:cBhvr>
                                        <p:cTn id="60" dur="1" fill="hold">
                                          <p:stCondLst>
                                            <p:cond delay="0"/>
                                          </p:stCondLst>
                                        </p:cTn>
                                        <p:tgtEl>
                                          <p:spTgt spid="61"/>
                                        </p:tgtEl>
                                        <p:attrNameLst>
                                          <p:attrName>style.visibility</p:attrName>
                                        </p:attrNameLst>
                                      </p:cBhvr>
                                      <p:to>
                                        <p:strVal val="visible"/>
                                      </p:to>
                                    </p:set>
                                    <p:animEffect transition="in" filter="randombar(horizontal)">
                                      <p:cBhvr>
                                        <p:cTn id="61" dur="1000"/>
                                        <p:tgtEl>
                                          <p:spTgt spid="61"/>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63"/>
                                        </p:tgtEl>
                                        <p:attrNameLst>
                                          <p:attrName>style.visibility</p:attrName>
                                        </p:attrNameLst>
                                      </p:cBhvr>
                                      <p:to>
                                        <p:strVal val="visible"/>
                                      </p:to>
                                    </p:set>
                                    <p:animEffect transition="in" filter="randombar(horizontal)">
                                      <p:cBhvr>
                                        <p:cTn id="64" dur="1000"/>
                                        <p:tgtEl>
                                          <p:spTgt spid="63"/>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72"/>
                                        </p:tgtEl>
                                        <p:attrNameLst>
                                          <p:attrName>style.visibility</p:attrName>
                                        </p:attrNameLst>
                                      </p:cBhvr>
                                      <p:to>
                                        <p:strVal val="visible"/>
                                      </p:to>
                                    </p:set>
                                    <p:animEffect transition="in" filter="randombar(horizontal)">
                                      <p:cBhvr>
                                        <p:cTn id="67" dur="1000"/>
                                        <p:tgtEl>
                                          <p:spTgt spid="72"/>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74"/>
                                        </p:tgtEl>
                                        <p:attrNameLst>
                                          <p:attrName>style.visibility</p:attrName>
                                        </p:attrNameLst>
                                      </p:cBhvr>
                                      <p:to>
                                        <p:strVal val="visible"/>
                                      </p:to>
                                    </p:set>
                                    <p:animEffect transition="in" filter="randombar(horizontal)">
                                      <p:cBhvr>
                                        <p:cTn id="70" dur="1000"/>
                                        <p:tgtEl>
                                          <p:spTgt spid="74"/>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75"/>
                                        </p:tgtEl>
                                        <p:attrNameLst>
                                          <p:attrName>style.visibility</p:attrName>
                                        </p:attrNameLst>
                                      </p:cBhvr>
                                      <p:to>
                                        <p:strVal val="visible"/>
                                      </p:to>
                                    </p:set>
                                    <p:animEffect transition="in" filter="randombar(horizontal)">
                                      <p:cBhvr>
                                        <p:cTn id="73" dur="1000"/>
                                        <p:tgtEl>
                                          <p:spTgt spid="75"/>
                                        </p:tgtEl>
                                      </p:cBhvr>
                                    </p:animEffect>
                                  </p:childTnLst>
                                </p:cTn>
                              </p:par>
                              <p:par>
                                <p:cTn id="74" presetID="14" presetClass="entr" presetSubtype="10" fill="hold" grpId="0" nodeType="withEffect">
                                  <p:stCondLst>
                                    <p:cond delay="0"/>
                                  </p:stCondLst>
                                  <p:childTnLst>
                                    <p:set>
                                      <p:cBhvr>
                                        <p:cTn id="75" dur="1" fill="hold">
                                          <p:stCondLst>
                                            <p:cond delay="0"/>
                                          </p:stCondLst>
                                        </p:cTn>
                                        <p:tgtEl>
                                          <p:spTgt spid="76"/>
                                        </p:tgtEl>
                                        <p:attrNameLst>
                                          <p:attrName>style.visibility</p:attrName>
                                        </p:attrNameLst>
                                      </p:cBhvr>
                                      <p:to>
                                        <p:strVal val="visible"/>
                                      </p:to>
                                    </p:set>
                                    <p:animEffect transition="in" filter="randombar(horizontal)">
                                      <p:cBhvr>
                                        <p:cTn id="76" dur="1000"/>
                                        <p:tgtEl>
                                          <p:spTgt spid="76"/>
                                        </p:tgtEl>
                                      </p:cBhvr>
                                    </p:animEffect>
                                  </p:childTnLst>
                                </p:cTn>
                              </p:par>
                              <p:par>
                                <p:cTn id="77" presetID="14" presetClass="entr" presetSubtype="10"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randombar(horizontal)">
                                      <p:cBhvr>
                                        <p:cTn id="79" dur="1000"/>
                                        <p:tgtEl>
                                          <p:spTgt spid="34"/>
                                        </p:tgtEl>
                                      </p:cBhvr>
                                    </p:animEffect>
                                  </p:childTnLst>
                                </p:cTn>
                              </p:par>
                              <p:par>
                                <p:cTn id="80" presetID="14" presetClass="entr" presetSubtype="10" fill="hold" grpId="0" nodeType="withEffect">
                                  <p:stCondLst>
                                    <p:cond delay="0"/>
                                  </p:stCondLst>
                                  <p:childTnLst>
                                    <p:set>
                                      <p:cBhvr>
                                        <p:cTn id="81" dur="1" fill="hold">
                                          <p:stCondLst>
                                            <p:cond delay="0"/>
                                          </p:stCondLst>
                                        </p:cTn>
                                        <p:tgtEl>
                                          <p:spTgt spid="43"/>
                                        </p:tgtEl>
                                        <p:attrNameLst>
                                          <p:attrName>style.visibility</p:attrName>
                                        </p:attrNameLst>
                                      </p:cBhvr>
                                      <p:to>
                                        <p:strVal val="visible"/>
                                      </p:to>
                                    </p:set>
                                    <p:animEffect transition="in" filter="randombar(horizontal)">
                                      <p:cBhvr>
                                        <p:cTn id="82" dur="1000"/>
                                        <p:tgtEl>
                                          <p:spTgt spid="43"/>
                                        </p:tgtEl>
                                      </p:cBhvr>
                                    </p:animEffect>
                                  </p:childTnLst>
                                </p:cTn>
                              </p:par>
                              <p:par>
                                <p:cTn id="83" presetID="14" presetClass="entr" presetSubtype="10" fill="hold" grpId="0" nodeType="withEffect">
                                  <p:stCondLst>
                                    <p:cond delay="0"/>
                                  </p:stCondLst>
                                  <p:childTnLst>
                                    <p:set>
                                      <p:cBhvr>
                                        <p:cTn id="84" dur="1" fill="hold">
                                          <p:stCondLst>
                                            <p:cond delay="0"/>
                                          </p:stCondLst>
                                        </p:cTn>
                                        <p:tgtEl>
                                          <p:spTgt spid="45"/>
                                        </p:tgtEl>
                                        <p:attrNameLst>
                                          <p:attrName>style.visibility</p:attrName>
                                        </p:attrNameLst>
                                      </p:cBhvr>
                                      <p:to>
                                        <p:strVal val="visible"/>
                                      </p:to>
                                    </p:set>
                                    <p:animEffect transition="in" filter="randombar(horizontal)">
                                      <p:cBhvr>
                                        <p:cTn id="85" dur="1000"/>
                                        <p:tgtEl>
                                          <p:spTgt spid="45"/>
                                        </p:tgtEl>
                                      </p:cBhvr>
                                    </p:animEffect>
                                  </p:childTnLst>
                                </p:cTn>
                              </p:par>
                              <p:par>
                                <p:cTn id="86" presetID="14" presetClass="entr" presetSubtype="10" fill="hold" grpId="0" nodeType="withEffect">
                                  <p:stCondLst>
                                    <p:cond delay="0"/>
                                  </p:stCondLst>
                                  <p:childTnLst>
                                    <p:set>
                                      <p:cBhvr>
                                        <p:cTn id="87" dur="1" fill="hold">
                                          <p:stCondLst>
                                            <p:cond delay="0"/>
                                          </p:stCondLst>
                                        </p:cTn>
                                        <p:tgtEl>
                                          <p:spTgt spid="62"/>
                                        </p:tgtEl>
                                        <p:attrNameLst>
                                          <p:attrName>style.visibility</p:attrName>
                                        </p:attrNameLst>
                                      </p:cBhvr>
                                      <p:to>
                                        <p:strVal val="visible"/>
                                      </p:to>
                                    </p:set>
                                    <p:animEffect transition="in" filter="randombar(horizontal)">
                                      <p:cBhvr>
                                        <p:cTn id="88" dur="1000"/>
                                        <p:tgtEl>
                                          <p:spTgt spid="62"/>
                                        </p:tgtEl>
                                      </p:cBhvr>
                                    </p:animEffect>
                                  </p:childTnLst>
                                </p:cTn>
                              </p:par>
                              <p:par>
                                <p:cTn id="89" presetID="14" presetClass="entr" presetSubtype="10" fill="hold" grpId="0" nodeType="withEffect">
                                  <p:stCondLst>
                                    <p:cond delay="0"/>
                                  </p:stCondLst>
                                  <p:childTnLst>
                                    <p:set>
                                      <p:cBhvr>
                                        <p:cTn id="90" dur="1" fill="hold">
                                          <p:stCondLst>
                                            <p:cond delay="0"/>
                                          </p:stCondLst>
                                        </p:cTn>
                                        <p:tgtEl>
                                          <p:spTgt spid="64"/>
                                        </p:tgtEl>
                                        <p:attrNameLst>
                                          <p:attrName>style.visibility</p:attrName>
                                        </p:attrNameLst>
                                      </p:cBhvr>
                                      <p:to>
                                        <p:strVal val="visible"/>
                                      </p:to>
                                    </p:set>
                                    <p:animEffect transition="in" filter="randombar(horizontal)">
                                      <p:cBhvr>
                                        <p:cTn id="91" dur="1000"/>
                                        <p:tgtEl>
                                          <p:spTgt spid="64"/>
                                        </p:tgtEl>
                                      </p:cBhvr>
                                    </p:animEffect>
                                  </p:childTnLst>
                                </p:cTn>
                              </p:par>
                              <p:par>
                                <p:cTn id="92" presetID="14" presetClass="entr" presetSubtype="10" fill="hold" grpId="0" nodeType="withEffect">
                                  <p:stCondLst>
                                    <p:cond delay="0"/>
                                  </p:stCondLst>
                                  <p:childTnLst>
                                    <p:set>
                                      <p:cBhvr>
                                        <p:cTn id="93" dur="1" fill="hold">
                                          <p:stCondLst>
                                            <p:cond delay="0"/>
                                          </p:stCondLst>
                                        </p:cTn>
                                        <p:tgtEl>
                                          <p:spTgt spid="68"/>
                                        </p:tgtEl>
                                        <p:attrNameLst>
                                          <p:attrName>style.visibility</p:attrName>
                                        </p:attrNameLst>
                                      </p:cBhvr>
                                      <p:to>
                                        <p:strVal val="visible"/>
                                      </p:to>
                                    </p:set>
                                    <p:animEffect transition="in" filter="randombar(horizontal)">
                                      <p:cBhvr>
                                        <p:cTn id="94" dur="1000"/>
                                        <p:tgtEl>
                                          <p:spTgt spid="68"/>
                                        </p:tgtEl>
                                      </p:cBhvr>
                                    </p:animEffect>
                                  </p:childTnLst>
                                </p:cTn>
                              </p:par>
                              <p:par>
                                <p:cTn id="95" presetID="14" presetClass="entr" presetSubtype="10" fill="hold" grpId="0" nodeType="withEffect">
                                  <p:stCondLst>
                                    <p:cond delay="0"/>
                                  </p:stCondLst>
                                  <p:childTnLst>
                                    <p:set>
                                      <p:cBhvr>
                                        <p:cTn id="96" dur="1" fill="hold">
                                          <p:stCondLst>
                                            <p:cond delay="0"/>
                                          </p:stCondLst>
                                        </p:cTn>
                                        <p:tgtEl>
                                          <p:spTgt spid="69"/>
                                        </p:tgtEl>
                                        <p:attrNameLst>
                                          <p:attrName>style.visibility</p:attrName>
                                        </p:attrNameLst>
                                      </p:cBhvr>
                                      <p:to>
                                        <p:strVal val="visible"/>
                                      </p:to>
                                    </p:set>
                                    <p:animEffect transition="in" filter="randombar(horizontal)">
                                      <p:cBhvr>
                                        <p:cTn id="97" dur="10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39" grpId="0"/>
      <p:bldP spid="41" grpId="0"/>
      <p:bldP spid="42" grpId="0"/>
      <p:bldP spid="44" grpId="0" animBg="1"/>
      <p:bldP spid="46" grpId="0"/>
      <p:bldP spid="49" grpId="0"/>
      <p:bldP spid="50" grpId="0"/>
      <p:bldP spid="52" grpId="0" animBg="1"/>
      <p:bldP spid="54" grpId="0"/>
      <p:bldP spid="56" grpId="0"/>
      <p:bldP spid="57" grpId="0"/>
      <p:bldP spid="58" grpId="0"/>
      <p:bldP spid="59" grpId="0"/>
      <p:bldP spid="60" grpId="0"/>
      <p:bldP spid="61" grpId="0"/>
      <p:bldP spid="63" grpId="0" animBg="1"/>
      <p:bldP spid="72" grpId="0"/>
      <p:bldP spid="74" grpId="0" animBg="1"/>
      <p:bldP spid="75" grpId="0" animBg="1"/>
      <p:bldP spid="76" grpId="0" animBg="1"/>
      <p:bldP spid="34" grpId="0"/>
      <p:bldP spid="43" grpId="0"/>
      <p:bldP spid="45" grpId="0"/>
      <p:bldP spid="62" grpId="0"/>
      <p:bldP spid="64" grpId="0"/>
      <p:bldP spid="68" grpId="0"/>
      <p:bldP spid="69" grpId="0"/>
    </p:bldLst>
  </p:timing>
</p:sld>
</file>

<file path=ppt/theme/theme1.xml><?xml version="1.0" encoding="utf-8"?>
<a:theme xmlns:a="http://schemas.openxmlformats.org/drawingml/2006/main" name="KPMG_Standard_4x3_0922_2015">
  <a:themeElements>
    <a:clrScheme name="New KPMG Colours">
      <a:dk1>
        <a:srgbClr val="000000"/>
      </a:dk1>
      <a:lt1>
        <a:sysClr val="window" lastClr="FFFFFF"/>
      </a:lt1>
      <a:dk2>
        <a:srgbClr val="00338D"/>
      </a:dk2>
      <a:lt2>
        <a:srgbClr val="005EB8"/>
      </a:lt2>
      <a:accent1>
        <a:srgbClr val="0091DA"/>
      </a:accent1>
      <a:accent2>
        <a:srgbClr val="483698"/>
      </a:accent2>
      <a:accent3>
        <a:srgbClr val="470A68"/>
      </a:accent3>
      <a:accent4>
        <a:srgbClr val="6D2077"/>
      </a:accent4>
      <a:accent5>
        <a:srgbClr val="00A3A1"/>
      </a:accent5>
      <a:accent6>
        <a:srgbClr val="C6007E"/>
      </a:accent6>
      <a:hlink>
        <a:srgbClr val="0091DA"/>
      </a:hlink>
      <a:folHlink>
        <a:srgbClr val="0091DA"/>
      </a:folHlink>
    </a:clrScheme>
    <a:fontScheme name="KPMG">
      <a:majorFont>
        <a:latin typeface="KPMG Extralight"/>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lIns="54000" tIns="54000" rIns="54000" bIns="54000" rtlCol="0" anchor="ctr"/>
      <a:lstStyle>
        <a:defPPr algn="l">
          <a:defRPr sz="1500" dirty="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a:defRPr sz="1500" dirty="0">
            <a:solidFill>
              <a:schemeClr val="tx2"/>
            </a:solidFill>
          </a:defRPr>
        </a:defPPr>
      </a:lstStyle>
    </a:txDef>
  </a:objectDefaults>
  <a:extraClrSchemeLst/>
  <a:extLst>
    <a:ext uri="{05A4C25C-085E-4340-85A3-A5531E510DB2}">
      <thm15:themeFamily xmlns:thm15="http://schemas.microsoft.com/office/thememl/2012/main" name="Presentation1" id="{4AD12D97-E8EF-4689-90A8-361D6BA5D7E0}" vid="{2F867B29-8884-493F-9AC1-F14DF057F564}"/>
    </a:ext>
  </a:extLst>
</a:theme>
</file>

<file path=ppt/theme/theme2.xml><?xml version="1.0" encoding="utf-8"?>
<a:theme xmlns:a="http://schemas.openxmlformats.org/drawingml/2006/main" name="1_KPMG_Standard_4x3_0922_2015">
  <a:themeElements>
    <a:clrScheme name="New KPMG Colours">
      <a:dk1>
        <a:srgbClr val="000000"/>
      </a:dk1>
      <a:lt1>
        <a:sysClr val="window" lastClr="FFFFFF"/>
      </a:lt1>
      <a:dk2>
        <a:srgbClr val="00338D"/>
      </a:dk2>
      <a:lt2>
        <a:srgbClr val="005EB8"/>
      </a:lt2>
      <a:accent1>
        <a:srgbClr val="0091DA"/>
      </a:accent1>
      <a:accent2>
        <a:srgbClr val="483698"/>
      </a:accent2>
      <a:accent3>
        <a:srgbClr val="470A68"/>
      </a:accent3>
      <a:accent4>
        <a:srgbClr val="6D2077"/>
      </a:accent4>
      <a:accent5>
        <a:srgbClr val="00A3A1"/>
      </a:accent5>
      <a:accent6>
        <a:srgbClr val="C6007E"/>
      </a:accent6>
      <a:hlink>
        <a:srgbClr val="0091DA"/>
      </a:hlink>
      <a:folHlink>
        <a:srgbClr val="0091DA"/>
      </a:folHlink>
    </a:clrScheme>
    <a:fontScheme name="KPMG">
      <a:majorFont>
        <a:latin typeface="KPMG Extralight"/>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lIns="54000" tIns="54000" rIns="54000" bIns="54000" rtlCol="0" anchor="ctr"/>
      <a:lstStyle>
        <a:defPPr algn="l">
          <a:defRPr sz="1500" dirty="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a:defRPr sz="1500" dirty="0">
            <a:solidFill>
              <a:schemeClr val="tx2"/>
            </a:solidFill>
          </a:defRPr>
        </a:defPPr>
      </a:lstStyle>
    </a:txDef>
  </a:objectDefaults>
  <a:extraClrSchemeLst/>
  <a:extLst>
    <a:ext uri="{05A4C25C-085E-4340-85A3-A5531E510DB2}">
      <thm15:themeFamily xmlns:thm15="http://schemas.microsoft.com/office/thememl/2012/main" name="Presentation1" id="{4AD12D97-E8EF-4689-90A8-361D6BA5D7E0}" vid="{2F867B29-8884-493F-9AC1-F14DF057F56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KPMG Screen Standard Template</Template>
  <TotalTime>2887</TotalTime>
  <Words>913</Words>
  <Application>Microsoft Office PowerPoint</Application>
  <PresentationFormat>Widescreen</PresentationFormat>
  <Paragraphs>301</Paragraphs>
  <Slides>24</Slides>
  <Notes>19</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24</vt:i4>
      </vt:variant>
    </vt:vector>
  </HeadingPairs>
  <TitlesOfParts>
    <vt:vector size="30" baseType="lpstr">
      <vt:lpstr>KPMG Extralight</vt:lpstr>
      <vt:lpstr>Univers LT Std 45 Light</vt:lpstr>
      <vt:lpstr>Calibri</vt:lpstr>
      <vt:lpstr>Arial</vt:lpstr>
      <vt:lpstr>KPMG_Standard_4x3_0922_2015</vt:lpstr>
      <vt:lpstr>1_KPMG_Standard_4x3_0922_2015</vt:lpstr>
      <vt:lpstr>European family business barometer</vt:lpstr>
      <vt:lpstr>PowerPoint Presentation</vt:lpstr>
      <vt:lpstr>Respondents’ profiles</vt:lpstr>
      <vt:lpstr>How do you feel about your family business’ economic perspective over the next 12 months?</vt:lpstr>
      <vt:lpstr>How do you feel about your family business’ economic perspective over the next 12 months?</vt:lpstr>
      <vt:lpstr>How did your turnover develop within your family business over the last 12 months?</vt:lpstr>
      <vt:lpstr>How did your turnover develop within your family business over the last 12 months?</vt:lpstr>
      <vt:lpstr>How did you staff numbers develop within your family business over the last 12 months?</vt:lpstr>
      <vt:lpstr>How did your activities abroad develop within your family business over the last 12 months?</vt:lpstr>
      <vt:lpstr>What are the major issues your family business is facing right now?  </vt:lpstr>
      <vt:lpstr>What are the major issues your family business is facing right now? (contd.)</vt:lpstr>
      <vt:lpstr>What are your Family Business priorities  for the next 2 years? </vt:lpstr>
      <vt:lpstr>What are your Family Business priorities  for the next 2 years? (contd.) </vt:lpstr>
      <vt:lpstr>PowerPoint Presentation</vt:lpstr>
      <vt:lpstr>Is sustainability part of your company's future strategy?</vt:lpstr>
      <vt:lpstr>Which of the following financing options do you consider the most attractive over the next 12 months? </vt:lpstr>
      <vt:lpstr>Are you considering… </vt:lpstr>
      <vt:lpstr>Do you think the fact that people are generally living longer has impacted the way you plan for succession in your business?</vt:lpstr>
      <vt:lpstr>Belgium Specific Questions</vt:lpstr>
      <vt:lpstr>How do you feel about the recently enacted corporate tax reform?</vt:lpstr>
      <vt:lpstr>How do you feel about the announced reform of the inheritance tax legislation?</vt:lpstr>
      <vt:lpstr>Do you plan to transfer the company to the next family generation?</vt:lpstr>
      <vt:lpstr>Do you believe Belgium has become a more competitive country over the last 5 years?</vt:lpstr>
      <vt:lpstr>Thank you  for your attention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Screen template</dc:title>
  <dc:creator>Cesar Camelo</dc:creator>
  <cp:lastModifiedBy>Darius Movaghar</cp:lastModifiedBy>
  <cp:revision>232</cp:revision>
  <cp:lastPrinted>2018-10-15T10:25:12Z</cp:lastPrinted>
  <dcterms:created xsi:type="dcterms:W3CDTF">2016-03-14T19:21:49Z</dcterms:created>
  <dcterms:modified xsi:type="dcterms:W3CDTF">2018-11-05T17:03:38Z</dcterms:modified>
</cp:coreProperties>
</file>